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67" r:id="rId4"/>
    <p:sldId id="265" r:id="rId5"/>
    <p:sldId id="273" r:id="rId6"/>
    <p:sldId id="278" r:id="rId7"/>
    <p:sldId id="269" r:id="rId8"/>
    <p:sldId id="263" r:id="rId9"/>
    <p:sldId id="270" r:id="rId10"/>
    <p:sldId id="259" r:id="rId11"/>
    <p:sldId id="275" r:id="rId12"/>
    <p:sldId id="260" r:id="rId13"/>
    <p:sldId id="261" r:id="rId14"/>
    <p:sldId id="276" r:id="rId15"/>
    <p:sldId id="262" r:id="rId16"/>
    <p:sldId id="268" r:id="rId17"/>
    <p:sldId id="272" r:id="rId18"/>
  </p:sldIdLst>
  <p:sldSz cx="12192000" cy="6858000"/>
  <p:notesSz cx="6797675" cy="99266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5"/>
    <a:srgbClr val="EBF1E9"/>
    <a:srgbClr val="D5E3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varScale="1">
        <p:scale>
          <a:sx n="96" d="100"/>
          <a:sy n="96" d="100"/>
        </p:scale>
        <p:origin x="53"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jpeg>
</file>

<file path=ppt/media/image6.jpe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3DCEDB29-4AD1-4521-A956-B540D7BDA08B}" type="datetimeFigureOut">
              <a:rPr kumimoji="1" lang="ja-JP" altLang="en-US" smtClean="0"/>
              <a:t>2021/12/18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1935488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3DCEDB29-4AD1-4521-A956-B540D7BDA08B}" type="datetimeFigureOut">
              <a:rPr kumimoji="1" lang="ja-JP" altLang="en-US" smtClean="0"/>
              <a:t>2021/12/18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2751323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3DCEDB29-4AD1-4521-A956-B540D7BDA08B}" type="datetimeFigureOut">
              <a:rPr kumimoji="1" lang="ja-JP" altLang="en-US" smtClean="0"/>
              <a:t>2021/12/18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2186142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3DCEDB29-4AD1-4521-A956-B540D7BDA08B}" type="datetimeFigureOut">
              <a:rPr kumimoji="1" lang="ja-JP" altLang="en-US" smtClean="0"/>
              <a:t>2021/12/18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562470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3DCEDB29-4AD1-4521-A956-B540D7BDA08B}" type="datetimeFigureOut">
              <a:rPr kumimoji="1" lang="ja-JP" altLang="en-US" smtClean="0"/>
              <a:t>2021/12/18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2051834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3DCEDB29-4AD1-4521-A956-B540D7BDA08B}" type="datetimeFigureOut">
              <a:rPr kumimoji="1" lang="ja-JP" altLang="en-US" smtClean="0"/>
              <a:t>2021/12/18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40654754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3DCEDB29-4AD1-4521-A956-B540D7BDA08B}" type="datetimeFigureOut">
              <a:rPr kumimoji="1" lang="ja-JP" altLang="en-US" smtClean="0"/>
              <a:t>2021/12/18</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3478171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3DCEDB29-4AD1-4521-A956-B540D7BDA08B}" type="datetimeFigureOut">
              <a:rPr kumimoji="1" lang="ja-JP" altLang="en-US" smtClean="0"/>
              <a:t>2021/12/18</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651765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3DCEDB29-4AD1-4521-A956-B540D7BDA08B}" type="datetimeFigureOut">
              <a:rPr kumimoji="1" lang="ja-JP" altLang="en-US" smtClean="0"/>
              <a:t>2021/12/18</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3224026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3DCEDB29-4AD1-4521-A956-B540D7BDA08B}" type="datetimeFigureOut">
              <a:rPr kumimoji="1" lang="ja-JP" altLang="en-US" smtClean="0"/>
              <a:t>2021/12/18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630528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3DCEDB29-4AD1-4521-A956-B540D7BDA08B}" type="datetimeFigureOut">
              <a:rPr kumimoji="1" lang="ja-JP" altLang="en-US" smtClean="0"/>
              <a:t>2021/12/18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2595399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CEDB29-4AD1-4521-A956-B540D7BDA08B}" type="datetimeFigureOut">
              <a:rPr kumimoji="1" lang="ja-JP" altLang="en-US" smtClean="0"/>
              <a:t>2021/12/18</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18178346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hyperlink" Target="https://sparks.gogo.co.nz/ch340.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raw.githubusercontent.com/pascallanger/DIY-Multiprotocol-TX-Module-Boards/master/package_multi_4in1_board_index.json" TargetMode="External"/><Relationship Id="rId2" Type="http://schemas.openxmlformats.org/officeDocument/2006/relationships/hyperlink" Target="https://github.com/pascallanger/DIY-Multiprotocol-TX-Module"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3.jpe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13" Type="http://schemas.microsoft.com/office/2007/relationships/hdphoto" Target="../media/hdphoto7.wdp"/><Relationship Id="rId3" Type="http://schemas.microsoft.com/office/2007/relationships/hdphoto" Target="../media/hdphoto3.wdp"/><Relationship Id="rId7" Type="http://schemas.microsoft.com/office/2007/relationships/hdphoto" Target="../media/hdphoto4.wdp"/><Relationship Id="rId12"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png"/><Relationship Id="rId11" Type="http://schemas.microsoft.com/office/2007/relationships/hdphoto" Target="../media/hdphoto6.wdp"/><Relationship Id="rId5" Type="http://schemas.openxmlformats.org/officeDocument/2006/relationships/hyperlink" Target="https://files.slack.com/files-pri/T96GNJ4LT-F026LRA3B35/pxl_20210629_044332902.jpg" TargetMode="External"/><Relationship Id="rId15" Type="http://schemas.microsoft.com/office/2007/relationships/hdphoto" Target="../media/hdphoto8.wdp"/><Relationship Id="rId10" Type="http://schemas.openxmlformats.org/officeDocument/2006/relationships/image" Target="../media/image13.png"/><Relationship Id="rId4" Type="http://schemas.openxmlformats.org/officeDocument/2006/relationships/image" Target="../media/image10.png"/><Relationship Id="rId9" Type="http://schemas.microsoft.com/office/2007/relationships/hdphoto" Target="../media/hdphoto5.wdp"/><Relationship Id="rId1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26" name="Picture 2" descr="Amazon.co.jp | Frsky JR用のジャンパJP4IN1マルチプロトコル無線送信機モジュール対応OpenTX | ホビー 通販"/>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90644" y="382624"/>
            <a:ext cx="1951711" cy="595271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表 3"/>
          <p:cNvGraphicFramePr>
            <a:graphicFrameLocks noGrp="1"/>
          </p:cNvGraphicFramePr>
          <p:nvPr>
            <p:extLst>
              <p:ext uri="{D42A27DB-BD31-4B8C-83A1-F6EECF244321}">
                <p14:modId xmlns:p14="http://schemas.microsoft.com/office/powerpoint/2010/main" val="647668864"/>
              </p:ext>
            </p:extLst>
          </p:nvPr>
        </p:nvGraphicFramePr>
        <p:xfrm>
          <a:off x="5205753" y="4481143"/>
          <a:ext cx="1601538" cy="1854200"/>
        </p:xfrm>
        <a:graphic>
          <a:graphicData uri="http://schemas.openxmlformats.org/drawingml/2006/table">
            <a:tbl>
              <a:tblPr firstRow="1" bandRow="1">
                <a:tableStyleId>{2D5ABB26-0587-4C30-8999-92F81FD0307C}</a:tableStyleId>
              </a:tblPr>
              <a:tblGrid>
                <a:gridCol w="1601538">
                  <a:extLst>
                    <a:ext uri="{9D8B030D-6E8A-4147-A177-3AD203B41FA5}">
                      <a16:colId xmlns:a16="http://schemas.microsoft.com/office/drawing/2014/main" val="1924783766"/>
                    </a:ext>
                  </a:extLst>
                </a:gridCol>
              </a:tblGrid>
              <a:tr h="370840">
                <a:tc>
                  <a:txBody>
                    <a:bodyPr/>
                    <a:lstStyle/>
                    <a:p>
                      <a:r>
                        <a:rPr kumimoji="1" lang="en-US" altLang="ja-JP" dirty="0"/>
                        <a:t>signal(ppm)</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2163275"/>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5231253"/>
                  </a:ext>
                </a:extLst>
              </a:tr>
              <a:tr h="370840">
                <a:tc>
                  <a:txBody>
                    <a:bodyPr/>
                    <a:lstStyle/>
                    <a:p>
                      <a:r>
                        <a:rPr kumimoji="1" lang="en-US" altLang="ja-JP" dirty="0"/>
                        <a:t>VCC(5V)</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1095198"/>
                  </a:ext>
                </a:extLst>
              </a:tr>
              <a:tr h="370840">
                <a:tc>
                  <a:txBody>
                    <a:bodyPr/>
                    <a:lstStyle/>
                    <a:p>
                      <a:r>
                        <a:rPr kumimoji="1" lang="en-US" altLang="ja-JP" dirty="0"/>
                        <a:t>GND</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851967"/>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4690524"/>
                  </a:ext>
                </a:extLst>
              </a:tr>
            </a:tbl>
          </a:graphicData>
        </a:graphic>
      </p:graphicFrame>
      <p:cxnSp>
        <p:nvCxnSpPr>
          <p:cNvPr id="6" name="直線コネクタ 5"/>
          <p:cNvCxnSpPr/>
          <p:nvPr/>
        </p:nvCxnSpPr>
        <p:spPr>
          <a:xfrm flipH="1" flipV="1">
            <a:off x="6799269" y="4483768"/>
            <a:ext cx="617621" cy="123524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flipH="1">
            <a:off x="6807291" y="6240379"/>
            <a:ext cx="553451" cy="9496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1028" name="Picture 4" descr="Arduino(アルドゥイーノ)でできること15選‼︎ ドローンやロボットも作れる‼︎ | Workship MAGAZINE(ワークシップマガジン)"/>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256711" y="1924016"/>
            <a:ext cx="3819351" cy="2706607"/>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直線コネクタ 10"/>
          <p:cNvCxnSpPr/>
          <p:nvPr/>
        </p:nvCxnSpPr>
        <p:spPr>
          <a:xfrm flipH="1">
            <a:off x="3422406" y="4660232"/>
            <a:ext cx="1783347" cy="802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テキスト ボックス 11"/>
          <p:cNvSpPr txBox="1"/>
          <p:nvPr/>
        </p:nvSpPr>
        <p:spPr>
          <a:xfrm>
            <a:off x="3455522" y="4657605"/>
            <a:ext cx="1322441" cy="369332"/>
          </a:xfrm>
          <a:prstGeom prst="rect">
            <a:avLst/>
          </a:prstGeom>
          <a:noFill/>
        </p:spPr>
        <p:txBody>
          <a:bodyPr wrap="square" rtlCol="0">
            <a:spAutoFit/>
          </a:bodyPr>
          <a:lstStyle/>
          <a:p>
            <a:r>
              <a:rPr kumimoji="1" lang="en-US" altLang="ja-JP" dirty="0"/>
              <a:t>2pin </a:t>
            </a:r>
            <a:endParaRPr kumimoji="1" lang="ja-JP" altLang="en-US" dirty="0"/>
          </a:p>
        </p:txBody>
      </p:sp>
      <p:sp>
        <p:nvSpPr>
          <p:cNvPr id="13" name="テキスト ボックス 12"/>
          <p:cNvSpPr txBox="1"/>
          <p:nvPr/>
        </p:nvSpPr>
        <p:spPr>
          <a:xfrm>
            <a:off x="417094" y="5558589"/>
            <a:ext cx="4780547" cy="1200329"/>
          </a:xfrm>
          <a:prstGeom prst="rect">
            <a:avLst/>
          </a:prstGeom>
          <a:noFill/>
        </p:spPr>
        <p:txBody>
          <a:bodyPr wrap="square" rtlCol="0">
            <a:spAutoFit/>
          </a:bodyPr>
          <a:lstStyle/>
          <a:p>
            <a:r>
              <a:rPr lang="en-US" altLang="ja-JP" dirty="0" err="1"/>
              <a:t>Arduino_serial.ino</a:t>
            </a:r>
            <a:r>
              <a:rPr lang="ja-JP" altLang="en-US" dirty="0"/>
              <a:t>で指定している</a:t>
            </a:r>
            <a:endParaRPr lang="en-US" altLang="ja-JP" dirty="0"/>
          </a:p>
          <a:p>
            <a:r>
              <a:rPr lang="en-US" altLang="ja-JP" dirty="0"/>
              <a:t>2pin : DIO</a:t>
            </a:r>
            <a:r>
              <a:rPr lang="ja-JP" altLang="en-US" dirty="0"/>
              <a:t>ならどの</a:t>
            </a:r>
            <a:r>
              <a:rPr lang="en-US" altLang="ja-JP" dirty="0"/>
              <a:t>pin</a:t>
            </a:r>
            <a:r>
              <a:rPr lang="ja-JP" altLang="en-US" dirty="0"/>
              <a:t>でも</a:t>
            </a:r>
            <a:r>
              <a:rPr lang="en-US" altLang="ja-JP" dirty="0"/>
              <a:t>OK</a:t>
            </a:r>
          </a:p>
          <a:p>
            <a:r>
              <a:rPr lang="en-US" altLang="ja-JP" dirty="0"/>
              <a:t>3pin : </a:t>
            </a:r>
            <a:r>
              <a:rPr lang="ja-JP" altLang="en-US" dirty="0"/>
              <a:t>割り込みに対応した</a:t>
            </a:r>
            <a:r>
              <a:rPr lang="en-US" altLang="ja-JP" dirty="0"/>
              <a:t>pin</a:t>
            </a:r>
            <a:endParaRPr lang="ja-JP" altLang="en-US" dirty="0"/>
          </a:p>
          <a:p>
            <a:endParaRPr kumimoji="1" lang="ja-JP" altLang="en-US" dirty="0"/>
          </a:p>
        </p:txBody>
      </p:sp>
      <p:pic>
        <p:nvPicPr>
          <p:cNvPr id="1030" name="Picture 6" descr="https://images-na.ssl-images-amazon.com/images/I/61t27kDCugL._SL1100_.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218708" y="673028"/>
            <a:ext cx="2072918" cy="207291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カギ線コネクタ 14"/>
          <p:cNvCxnSpPr/>
          <p:nvPr/>
        </p:nvCxnSpPr>
        <p:spPr>
          <a:xfrm rot="5400000">
            <a:off x="3106708" y="2738057"/>
            <a:ext cx="2123315" cy="1491917"/>
          </a:xfrm>
          <a:prstGeom prst="bentConnector3">
            <a:avLst>
              <a:gd name="adj1" fmla="val 99864"/>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カギ線コネクタ 19"/>
          <p:cNvCxnSpPr/>
          <p:nvPr/>
        </p:nvCxnSpPr>
        <p:spPr>
          <a:xfrm flipV="1">
            <a:off x="935879" y="2358189"/>
            <a:ext cx="3898232" cy="1539862"/>
          </a:xfrm>
          <a:prstGeom prst="bentConnector3">
            <a:avLst>
              <a:gd name="adj1" fmla="val 99588"/>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テキスト ボックス 21"/>
          <p:cNvSpPr txBox="1"/>
          <p:nvPr/>
        </p:nvSpPr>
        <p:spPr>
          <a:xfrm>
            <a:off x="3461355" y="3613646"/>
            <a:ext cx="697627" cy="369332"/>
          </a:xfrm>
          <a:prstGeom prst="rect">
            <a:avLst/>
          </a:prstGeom>
          <a:noFill/>
        </p:spPr>
        <p:txBody>
          <a:bodyPr wrap="none" rtlCol="0">
            <a:spAutoFit/>
          </a:bodyPr>
          <a:lstStyle/>
          <a:p>
            <a:r>
              <a:rPr lang="en-US" altLang="ja-JP" dirty="0"/>
              <a:t>GND</a:t>
            </a:r>
            <a:endParaRPr kumimoji="1" lang="ja-JP" altLang="en-US" dirty="0"/>
          </a:p>
        </p:txBody>
      </p:sp>
      <p:sp>
        <p:nvSpPr>
          <p:cNvPr id="26" name="テキスト ボックス 25"/>
          <p:cNvSpPr txBox="1"/>
          <p:nvPr/>
        </p:nvSpPr>
        <p:spPr>
          <a:xfrm>
            <a:off x="3450319" y="4245037"/>
            <a:ext cx="643125" cy="369332"/>
          </a:xfrm>
          <a:prstGeom prst="rect">
            <a:avLst/>
          </a:prstGeom>
          <a:noFill/>
        </p:spPr>
        <p:txBody>
          <a:bodyPr wrap="none" rtlCol="0">
            <a:spAutoFit/>
          </a:bodyPr>
          <a:lstStyle/>
          <a:p>
            <a:r>
              <a:rPr lang="en-US" altLang="ja-JP" dirty="0"/>
              <a:t>3pin</a:t>
            </a:r>
            <a:endParaRPr kumimoji="1" lang="ja-JP" altLang="en-US" dirty="0"/>
          </a:p>
        </p:txBody>
      </p:sp>
      <p:sp>
        <p:nvSpPr>
          <p:cNvPr id="27" name="テキスト ボックス 26"/>
          <p:cNvSpPr txBox="1"/>
          <p:nvPr/>
        </p:nvSpPr>
        <p:spPr>
          <a:xfrm>
            <a:off x="3479273" y="2758768"/>
            <a:ext cx="697627" cy="369332"/>
          </a:xfrm>
          <a:prstGeom prst="rect">
            <a:avLst/>
          </a:prstGeom>
          <a:noFill/>
        </p:spPr>
        <p:txBody>
          <a:bodyPr wrap="none" rtlCol="0">
            <a:spAutoFit/>
          </a:bodyPr>
          <a:lstStyle/>
          <a:p>
            <a:r>
              <a:rPr lang="en-US" altLang="ja-JP" dirty="0"/>
              <a:t>GND</a:t>
            </a:r>
            <a:endParaRPr kumimoji="1" lang="ja-JP" altLang="en-US" dirty="0"/>
          </a:p>
        </p:txBody>
      </p:sp>
      <p:pic>
        <p:nvPicPr>
          <p:cNvPr id="1036" name="Picture 12" descr="L-793SRD-D | Kingbright LEDLED色: 赤 スルーホール実装 1.85 V | RS Components"/>
          <p:cNvPicPr>
            <a:picLocks noChangeAspect="1" noChangeArrowheads="1"/>
          </p:cNvPicPr>
          <p:nvPr/>
        </p:nvPicPr>
        <p:blipFill>
          <a:blip r:embed="rId5" cstate="print">
            <a:extLst>
              <a:ext uri="{BEBA8EAE-BF5A-486C-A8C5-ECC9F3942E4B}">
                <a14:imgProps xmlns:a14="http://schemas.microsoft.com/office/drawing/2010/main">
                  <a14:imgLayer r:embed="rId6">
                    <a14:imgEffect>
                      <a14:backgroundRemoval t="0" b="97329" l="10000" r="95167"/>
                    </a14:imgEffect>
                  </a14:imgLayer>
                </a14:imgProps>
              </a:ext>
              <a:ext uri="{28A0092B-C50C-407E-A947-70E740481C1C}">
                <a14:useLocalDpi xmlns:a14="http://schemas.microsoft.com/office/drawing/2010/main" val="0"/>
              </a:ext>
            </a:extLst>
          </a:blip>
          <a:srcRect/>
          <a:stretch>
            <a:fillRect/>
          </a:stretch>
        </p:blipFill>
        <p:spPr bwMode="auto">
          <a:xfrm rot="2740103" flipV="1">
            <a:off x="3079818" y="2559118"/>
            <a:ext cx="2003073" cy="1125060"/>
          </a:xfrm>
          <a:prstGeom prst="rect">
            <a:avLst/>
          </a:prstGeom>
          <a:noFill/>
          <a:extLst>
            <a:ext uri="{909E8E84-426E-40DD-AFC4-6F175D3DCCD1}">
              <a14:hiddenFill xmlns:a14="http://schemas.microsoft.com/office/drawing/2010/main">
                <a:solidFill>
                  <a:srgbClr val="FFFFFF"/>
                </a:solidFill>
              </a14:hiddenFill>
            </a:ext>
          </a:extLst>
        </p:spPr>
      </p:pic>
      <p:sp>
        <p:nvSpPr>
          <p:cNvPr id="31" name="テキスト ボックス 30"/>
          <p:cNvSpPr txBox="1"/>
          <p:nvPr/>
        </p:nvSpPr>
        <p:spPr>
          <a:xfrm>
            <a:off x="3479273" y="3119412"/>
            <a:ext cx="1374094" cy="553998"/>
          </a:xfrm>
          <a:prstGeom prst="rect">
            <a:avLst/>
          </a:prstGeom>
          <a:noFill/>
        </p:spPr>
        <p:txBody>
          <a:bodyPr wrap="none" rtlCol="0">
            <a:spAutoFit/>
          </a:bodyPr>
          <a:lstStyle/>
          <a:p>
            <a:r>
              <a:rPr lang="en-US" altLang="ja-JP" dirty="0"/>
              <a:t>13pin</a:t>
            </a:r>
          </a:p>
          <a:p>
            <a:r>
              <a:rPr kumimoji="1" lang="en-US" altLang="ja-JP" sz="1200" dirty="0"/>
              <a:t>(LED</a:t>
            </a:r>
            <a:r>
              <a:rPr kumimoji="1" lang="ja-JP" altLang="en-US" sz="1200" dirty="0"/>
              <a:t>の長いほう</a:t>
            </a:r>
            <a:r>
              <a:rPr kumimoji="1" lang="en-US" altLang="ja-JP" sz="1200" dirty="0"/>
              <a:t>)</a:t>
            </a:r>
            <a:endParaRPr kumimoji="1" lang="ja-JP" altLang="en-US" dirty="0"/>
          </a:p>
        </p:txBody>
      </p:sp>
      <p:sp>
        <p:nvSpPr>
          <p:cNvPr id="25" name="テキスト ボックス 24"/>
          <p:cNvSpPr txBox="1"/>
          <p:nvPr/>
        </p:nvSpPr>
        <p:spPr>
          <a:xfrm>
            <a:off x="118867" y="73781"/>
            <a:ext cx="4464347" cy="830997"/>
          </a:xfrm>
          <a:prstGeom prst="rect">
            <a:avLst/>
          </a:prstGeom>
          <a:noFill/>
        </p:spPr>
        <p:txBody>
          <a:bodyPr wrap="square" rtlCol="0">
            <a:spAutoFit/>
          </a:bodyPr>
          <a:lstStyle/>
          <a:p>
            <a:r>
              <a:rPr kumimoji="1" lang="ja-JP" altLang="en-US" sz="4800" dirty="0"/>
              <a:t>配線</a:t>
            </a:r>
            <a:r>
              <a:rPr lang="ja-JP" altLang="en-US" sz="4800" dirty="0"/>
              <a:t>：検証版</a:t>
            </a:r>
            <a:endParaRPr kumimoji="1" lang="ja-JP" altLang="en-US" sz="4800" dirty="0"/>
          </a:p>
        </p:txBody>
      </p:sp>
      <p:pic>
        <p:nvPicPr>
          <p:cNvPr id="2" name="Picture 2" descr="https://images-na.ssl-images-amazon.com/images/I/31XHbcUQpJL._AC_.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330225" y="557388"/>
            <a:ext cx="2679167" cy="1620513"/>
          </a:xfrm>
          <a:prstGeom prst="rect">
            <a:avLst/>
          </a:prstGeom>
          <a:noFill/>
          <a:extLst>
            <a:ext uri="{909E8E84-426E-40DD-AFC4-6F175D3DCCD1}">
              <a14:hiddenFill xmlns:a14="http://schemas.microsoft.com/office/drawing/2010/main">
                <a:solidFill>
                  <a:srgbClr val="FFFFFF"/>
                </a:solidFill>
              </a14:hiddenFill>
            </a:ext>
          </a:extLst>
        </p:spPr>
      </p:pic>
      <p:sp>
        <p:nvSpPr>
          <p:cNvPr id="3" name="テキスト ボックス 2"/>
          <p:cNvSpPr txBox="1"/>
          <p:nvPr/>
        </p:nvSpPr>
        <p:spPr>
          <a:xfrm>
            <a:off x="9308687" y="2228652"/>
            <a:ext cx="2771660" cy="1569660"/>
          </a:xfrm>
          <a:prstGeom prst="rect">
            <a:avLst/>
          </a:prstGeom>
          <a:noFill/>
        </p:spPr>
        <p:txBody>
          <a:bodyPr wrap="square" rtlCol="0">
            <a:spAutoFit/>
          </a:bodyPr>
          <a:lstStyle/>
          <a:p>
            <a:r>
              <a:rPr kumimoji="1" lang="ja-JP" altLang="en-US" dirty="0"/>
              <a:t>受信機（</a:t>
            </a:r>
            <a:r>
              <a:rPr lang="en-US" altLang="ja-JP" dirty="0"/>
              <a:t>R2000SBM</a:t>
            </a:r>
            <a:r>
              <a:rPr kumimoji="1" lang="ja-JP" altLang="en-US" dirty="0"/>
              <a:t>）</a:t>
            </a:r>
            <a:endParaRPr kumimoji="1" lang="en-US" altLang="ja-JP" dirty="0"/>
          </a:p>
          <a:p>
            <a:r>
              <a:rPr lang="en-US" altLang="ja-JP" dirty="0"/>
              <a:t>【</a:t>
            </a:r>
            <a:r>
              <a:rPr lang="ja-JP" altLang="en-US" dirty="0"/>
              <a:t>バインド</a:t>
            </a:r>
            <a:r>
              <a:rPr lang="en-US" altLang="ja-JP" dirty="0"/>
              <a:t>】</a:t>
            </a:r>
          </a:p>
          <a:p>
            <a:r>
              <a:rPr lang="ja-JP" altLang="en-US" dirty="0"/>
              <a:t>右上のボタンを長押し</a:t>
            </a:r>
            <a:endParaRPr lang="en-US" altLang="ja-JP" dirty="0"/>
          </a:p>
          <a:p>
            <a:r>
              <a:rPr kumimoji="1" lang="ja-JP" altLang="en-US" sz="1400" dirty="0"/>
              <a:t>・早い点滅：バインド待ち</a:t>
            </a:r>
            <a:endParaRPr kumimoji="1" lang="en-US" altLang="ja-JP" sz="1400" dirty="0"/>
          </a:p>
          <a:p>
            <a:r>
              <a:rPr lang="ja-JP" altLang="en-US" sz="1400" dirty="0"/>
              <a:t>・点灯：接続有（</a:t>
            </a:r>
            <a:r>
              <a:rPr lang="en-US" altLang="ja-JP" sz="1400" dirty="0"/>
              <a:t>bind</a:t>
            </a:r>
            <a:r>
              <a:rPr lang="ja-JP" altLang="en-US" sz="1400" dirty="0"/>
              <a:t>済）</a:t>
            </a:r>
            <a:endParaRPr lang="en-US" altLang="ja-JP" sz="1400" dirty="0"/>
          </a:p>
          <a:p>
            <a:r>
              <a:rPr kumimoji="1" lang="ja-JP" altLang="en-US" sz="1400" dirty="0"/>
              <a:t>・遅い点滅：接続無し</a:t>
            </a:r>
          </a:p>
        </p:txBody>
      </p:sp>
      <p:sp>
        <p:nvSpPr>
          <p:cNvPr id="21" name="テキスト ボックス 20"/>
          <p:cNvSpPr txBox="1"/>
          <p:nvPr/>
        </p:nvSpPr>
        <p:spPr>
          <a:xfrm>
            <a:off x="9113559" y="4909669"/>
            <a:ext cx="3161917" cy="1631216"/>
          </a:xfrm>
          <a:prstGeom prst="rect">
            <a:avLst/>
          </a:prstGeom>
          <a:noFill/>
        </p:spPr>
        <p:txBody>
          <a:bodyPr wrap="square" rtlCol="0">
            <a:spAutoFit/>
          </a:bodyPr>
          <a:lstStyle/>
          <a:p>
            <a:r>
              <a:rPr lang="ja-JP" altLang="en-US" dirty="0"/>
              <a:t>送信器</a:t>
            </a:r>
            <a:r>
              <a:rPr kumimoji="1" lang="ja-JP" altLang="en-US" dirty="0"/>
              <a:t>（</a:t>
            </a:r>
            <a:r>
              <a:rPr kumimoji="1" lang="en-US" altLang="ja-JP" dirty="0"/>
              <a:t>JP4IN1-SE</a:t>
            </a:r>
            <a:r>
              <a:rPr kumimoji="1" lang="ja-JP" altLang="en-US" dirty="0"/>
              <a:t>）</a:t>
            </a:r>
            <a:endParaRPr kumimoji="1" lang="en-US" altLang="ja-JP" dirty="0"/>
          </a:p>
          <a:p>
            <a:r>
              <a:rPr lang="en-US" altLang="ja-JP" dirty="0"/>
              <a:t>【</a:t>
            </a:r>
            <a:r>
              <a:rPr lang="ja-JP" altLang="en-US" dirty="0"/>
              <a:t>バインド</a:t>
            </a:r>
            <a:r>
              <a:rPr lang="en-US" altLang="ja-JP" dirty="0"/>
              <a:t>】</a:t>
            </a:r>
            <a:endParaRPr kumimoji="1" lang="en-US" altLang="ja-JP" dirty="0"/>
          </a:p>
          <a:p>
            <a:r>
              <a:rPr lang="ja-JP" altLang="en-US" sz="1600" dirty="0"/>
              <a:t>・適切な</a:t>
            </a:r>
            <a:r>
              <a:rPr lang="en-US" altLang="ja-JP" sz="1600" dirty="0"/>
              <a:t>Firmware</a:t>
            </a:r>
            <a:r>
              <a:rPr lang="ja-JP" altLang="en-US" sz="1600" dirty="0"/>
              <a:t>を焼く（</a:t>
            </a:r>
            <a:r>
              <a:rPr lang="en-US" altLang="ja-JP" sz="1600" dirty="0"/>
              <a:t>Transmitter</a:t>
            </a:r>
            <a:r>
              <a:rPr lang="ja-JP" altLang="en-US" sz="1600" dirty="0"/>
              <a:t>プログラム参照）</a:t>
            </a:r>
            <a:endParaRPr lang="en-US" altLang="ja-JP" sz="1600" dirty="0"/>
          </a:p>
          <a:p>
            <a:r>
              <a:rPr lang="ja-JP" altLang="en-US" sz="1600" dirty="0"/>
              <a:t>・</a:t>
            </a:r>
            <a:r>
              <a:rPr lang="en-US" altLang="ja-JP" sz="1600" dirty="0"/>
              <a:t>Arduino</a:t>
            </a:r>
            <a:r>
              <a:rPr lang="ja-JP" altLang="en-US" sz="1600" dirty="0"/>
              <a:t>と接続</a:t>
            </a:r>
            <a:endParaRPr lang="en-US" altLang="ja-JP" sz="1600" dirty="0"/>
          </a:p>
          <a:p>
            <a:r>
              <a:rPr lang="ja-JP" altLang="en-US" sz="1600" dirty="0"/>
              <a:t>（赤点灯で</a:t>
            </a:r>
            <a:r>
              <a:rPr lang="en-US" altLang="ja-JP" sz="1600" dirty="0"/>
              <a:t>PPM</a:t>
            </a:r>
            <a:r>
              <a:rPr lang="ja-JP" altLang="en-US" sz="1600" dirty="0"/>
              <a:t>を認識状態）</a:t>
            </a:r>
            <a:endParaRPr lang="en-US" altLang="ja-JP" sz="1600" dirty="0"/>
          </a:p>
        </p:txBody>
      </p:sp>
    </p:spTree>
    <p:extLst>
      <p:ext uri="{BB962C8B-B14F-4D97-AF65-F5344CB8AC3E}">
        <p14:creationId xmlns:p14="http://schemas.microsoft.com/office/powerpoint/2010/main" val="2068857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プログラム：</a:t>
            </a:r>
            <a:r>
              <a:rPr kumimoji="1" lang="en-US" altLang="ja-JP" sz="4800" dirty="0" err="1"/>
              <a:t>Arduino_serial.ino</a:t>
            </a:r>
            <a:endParaRPr kumimoji="1" lang="en-US" altLang="ja-JP" sz="4800" dirty="0"/>
          </a:p>
        </p:txBody>
      </p:sp>
      <p:sp>
        <p:nvSpPr>
          <p:cNvPr id="7" name="テキスト ボックス 6"/>
          <p:cNvSpPr txBox="1"/>
          <p:nvPr/>
        </p:nvSpPr>
        <p:spPr>
          <a:xfrm>
            <a:off x="776377" y="4512416"/>
            <a:ext cx="8909221" cy="1477328"/>
          </a:xfrm>
          <a:prstGeom prst="rect">
            <a:avLst/>
          </a:prstGeom>
          <a:noFill/>
        </p:spPr>
        <p:txBody>
          <a:bodyPr wrap="square" rtlCol="0">
            <a:spAutoFit/>
          </a:bodyPr>
          <a:lstStyle/>
          <a:p>
            <a:r>
              <a:rPr kumimoji="1" lang="ja-JP" altLang="en-US" dirty="0"/>
              <a:t>機能</a:t>
            </a:r>
            <a:endParaRPr kumimoji="1" lang="en-US" altLang="ja-JP" dirty="0"/>
          </a:p>
          <a:p>
            <a:r>
              <a:rPr lang="en-US" altLang="ja-JP" dirty="0"/>
              <a:t>1. </a:t>
            </a:r>
            <a:r>
              <a:rPr kumimoji="1" lang="ja-JP" altLang="en-US" dirty="0"/>
              <a:t>シリアル通信で</a:t>
            </a:r>
            <a:r>
              <a:rPr lang="en-US" altLang="ja-JP" dirty="0"/>
              <a:t>MATLAB(PC)</a:t>
            </a:r>
            <a:r>
              <a:rPr lang="ja-JP" altLang="en-US" dirty="0"/>
              <a:t>と接続</a:t>
            </a:r>
            <a:endParaRPr lang="en-US" altLang="ja-JP" dirty="0"/>
          </a:p>
          <a:p>
            <a:r>
              <a:rPr lang="en-US" altLang="ja-JP" dirty="0"/>
              <a:t>2. </a:t>
            </a:r>
            <a:r>
              <a:rPr kumimoji="1" lang="en-US" altLang="ja-JP" dirty="0"/>
              <a:t>uint8</a:t>
            </a:r>
            <a:r>
              <a:rPr lang="ja-JP" altLang="en-US" dirty="0"/>
              <a:t>の</a:t>
            </a:r>
            <a:r>
              <a:rPr lang="en-US" altLang="ja-JP" dirty="0"/>
              <a:t>16</a:t>
            </a:r>
            <a:r>
              <a:rPr lang="ja-JP" altLang="en-US" dirty="0"/>
              <a:t>成分配列を受け取り対応した</a:t>
            </a:r>
            <a:r>
              <a:rPr lang="en-US" altLang="ja-JP" dirty="0"/>
              <a:t>PPM</a:t>
            </a:r>
            <a:r>
              <a:rPr lang="ja-JP" altLang="en-US" dirty="0"/>
              <a:t>を</a:t>
            </a:r>
            <a:r>
              <a:rPr lang="en-US" altLang="ja-JP" dirty="0"/>
              <a:t>A1pin </a:t>
            </a:r>
            <a:r>
              <a:rPr lang="ja-JP" altLang="en-US" dirty="0"/>
              <a:t>から出力（検証版では</a:t>
            </a:r>
            <a:r>
              <a:rPr lang="en-US" altLang="ja-JP" dirty="0"/>
              <a:t>2pin</a:t>
            </a:r>
            <a:r>
              <a:rPr lang="ja-JP" altLang="en-US" dirty="0"/>
              <a:t>）</a:t>
            </a:r>
            <a:endParaRPr lang="en-US" altLang="ja-JP" dirty="0"/>
          </a:p>
          <a:p>
            <a:r>
              <a:rPr lang="en-US" altLang="ja-JP" dirty="0"/>
              <a:t>3. </a:t>
            </a:r>
            <a:r>
              <a:rPr kumimoji="1" lang="ja-JP" altLang="en-US" dirty="0"/>
              <a:t>緊急停止用ボタンによる割り込みで強制的に</a:t>
            </a:r>
            <a:r>
              <a:rPr kumimoji="1" lang="en-US" altLang="ja-JP" dirty="0"/>
              <a:t>arming</a:t>
            </a:r>
            <a:r>
              <a:rPr kumimoji="1" lang="ja-JP" altLang="en-US" dirty="0"/>
              <a:t>状態の</a:t>
            </a:r>
            <a:r>
              <a:rPr kumimoji="1" lang="en-US" altLang="ja-JP" dirty="0"/>
              <a:t>PPM</a:t>
            </a:r>
            <a:r>
              <a:rPr kumimoji="1" lang="ja-JP" altLang="en-US" dirty="0"/>
              <a:t>を出力</a:t>
            </a:r>
            <a:endParaRPr kumimoji="1" lang="en-US" altLang="ja-JP" dirty="0"/>
          </a:p>
          <a:p>
            <a:r>
              <a:rPr lang="en-US" altLang="ja-JP" dirty="0"/>
              <a:t>4. </a:t>
            </a:r>
            <a:r>
              <a:rPr lang="ja-JP" altLang="en-US" dirty="0"/>
              <a:t>緊急停止ボタンを戻すことで</a:t>
            </a:r>
            <a:r>
              <a:rPr lang="en-US" altLang="ja-JP" dirty="0"/>
              <a:t>reset</a:t>
            </a:r>
            <a:r>
              <a:rPr lang="ja-JP" altLang="en-US" dirty="0"/>
              <a:t>し実験再開待機</a:t>
            </a:r>
            <a:endParaRPr kumimoji="1" lang="ja-JP" altLang="en-US" dirty="0"/>
          </a:p>
        </p:txBody>
      </p:sp>
      <p:sp>
        <p:nvSpPr>
          <p:cNvPr id="2" name="テキスト ボックス 1"/>
          <p:cNvSpPr txBox="1"/>
          <p:nvPr/>
        </p:nvSpPr>
        <p:spPr>
          <a:xfrm>
            <a:off x="776377" y="1216325"/>
            <a:ext cx="10964174" cy="2585323"/>
          </a:xfrm>
          <a:prstGeom prst="rect">
            <a:avLst/>
          </a:prstGeom>
          <a:noFill/>
        </p:spPr>
        <p:txBody>
          <a:bodyPr wrap="square" rtlCol="0">
            <a:spAutoFit/>
          </a:bodyPr>
          <a:lstStyle/>
          <a:p>
            <a:r>
              <a:rPr kumimoji="1" lang="en-US" altLang="ja-JP" dirty="0" err="1"/>
              <a:t>Arduino</a:t>
            </a:r>
            <a:r>
              <a:rPr lang="en-US" altLang="ja-JP" dirty="0" err="1"/>
              <a:t>IDE</a:t>
            </a:r>
            <a:r>
              <a:rPr lang="ja-JP" altLang="en-US" dirty="0"/>
              <a:t>の　ツール＞</a:t>
            </a:r>
            <a:r>
              <a:rPr kumimoji="1" lang="ja-JP" altLang="en-US" dirty="0"/>
              <a:t>ライブラリマネージャーから</a:t>
            </a:r>
            <a:r>
              <a:rPr kumimoji="1" lang="en-US" altLang="ja-JP" dirty="0" err="1"/>
              <a:t>TimerOne</a:t>
            </a:r>
            <a:r>
              <a:rPr kumimoji="1" lang="ja-JP" altLang="en-US" dirty="0"/>
              <a:t>をインストールしておく．</a:t>
            </a:r>
            <a:endParaRPr kumimoji="1" lang="en-US" altLang="ja-JP" dirty="0"/>
          </a:p>
          <a:p>
            <a:r>
              <a:rPr lang="ja-JP" altLang="en-US" dirty="0"/>
              <a:t>ボード：</a:t>
            </a:r>
            <a:r>
              <a:rPr lang="en-US" altLang="ja-JP" dirty="0"/>
              <a:t>Arduino Nano</a:t>
            </a:r>
          </a:p>
          <a:p>
            <a:r>
              <a:rPr lang="ja-JP" altLang="en-US" dirty="0"/>
              <a:t>プロセッサ：</a:t>
            </a:r>
            <a:r>
              <a:rPr lang="en-US" altLang="ja-JP" dirty="0"/>
              <a:t>ATmega328P (Old Bootloader) </a:t>
            </a:r>
          </a:p>
          <a:p>
            <a:r>
              <a:rPr lang="ja-JP" altLang="en-US" dirty="0"/>
              <a:t>ポート：</a:t>
            </a:r>
            <a:r>
              <a:rPr lang="en-US" altLang="ja-JP" dirty="0"/>
              <a:t>Arduino</a:t>
            </a:r>
            <a:r>
              <a:rPr lang="ja-JP" altLang="en-US" dirty="0"/>
              <a:t>のポート番号</a:t>
            </a:r>
            <a:endParaRPr lang="en-US" altLang="ja-JP" dirty="0"/>
          </a:p>
          <a:p>
            <a:r>
              <a:rPr kumimoji="1" lang="ja-JP" altLang="en-US" dirty="0"/>
              <a:t>を選択し書き込む</a:t>
            </a:r>
            <a:endParaRPr kumimoji="1" lang="en-US" altLang="ja-JP" dirty="0"/>
          </a:p>
          <a:p>
            <a:endParaRPr lang="en-US" altLang="ja-JP" dirty="0"/>
          </a:p>
          <a:p>
            <a:r>
              <a:rPr kumimoji="1" lang="ja-JP" altLang="en-US" dirty="0"/>
              <a:t>ボードを認識しない場合以下のドライバをインストールする．</a:t>
            </a:r>
            <a:endParaRPr kumimoji="1" lang="en-US" altLang="ja-JP" dirty="0"/>
          </a:p>
          <a:p>
            <a:r>
              <a:rPr lang="en-US" altLang="ja-JP" dirty="0">
                <a:hlinkClick r:id="rId2"/>
              </a:rPr>
              <a:t>https://sparks.gogo.co.nz/ch340.html</a:t>
            </a:r>
            <a:endParaRPr lang="en-US" altLang="ja-JP" dirty="0"/>
          </a:p>
          <a:p>
            <a:endParaRPr kumimoji="1" lang="ja-JP" altLang="en-US" dirty="0"/>
          </a:p>
        </p:txBody>
      </p:sp>
    </p:spTree>
    <p:extLst>
      <p:ext uri="{BB962C8B-B14F-4D97-AF65-F5344CB8AC3E}">
        <p14:creationId xmlns:p14="http://schemas.microsoft.com/office/powerpoint/2010/main" val="2404933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プログラム：</a:t>
            </a:r>
            <a:r>
              <a:rPr kumimoji="1" lang="en-US" altLang="ja-JP" sz="4800" dirty="0" err="1"/>
              <a:t>Arduino_serial.ino</a:t>
            </a:r>
            <a:endParaRPr kumimoji="1" lang="en-US" altLang="ja-JP" sz="4800" dirty="0"/>
          </a:p>
        </p:txBody>
      </p:sp>
      <p:sp>
        <p:nvSpPr>
          <p:cNvPr id="6" name="テキスト ボックス 5"/>
          <p:cNvSpPr txBox="1"/>
          <p:nvPr/>
        </p:nvSpPr>
        <p:spPr>
          <a:xfrm>
            <a:off x="247135" y="3200400"/>
            <a:ext cx="9121408" cy="3785652"/>
          </a:xfrm>
          <a:prstGeom prst="rect">
            <a:avLst/>
          </a:prstGeom>
          <a:solidFill>
            <a:schemeClr val="accent2">
              <a:lumMod val="40000"/>
              <a:lumOff val="60000"/>
            </a:schemeClr>
          </a:solidFill>
        </p:spPr>
        <p:txBody>
          <a:bodyPr wrap="none" rtlCol="0">
            <a:spAutoFit/>
          </a:bodyPr>
          <a:lstStyle/>
          <a:p>
            <a:r>
              <a:rPr lang="ja-JP" altLang="en-US" sz="2400" b="1" dirty="0"/>
              <a:t>機能１</a:t>
            </a:r>
            <a:endParaRPr lang="en-US" altLang="ja-JP" b="1" dirty="0"/>
          </a:p>
          <a:p>
            <a:r>
              <a:rPr lang="en-US" altLang="ja-JP" dirty="0"/>
              <a:t>【setup】</a:t>
            </a:r>
          </a:p>
          <a:p>
            <a:r>
              <a:rPr lang="ja-JP" altLang="en-US" dirty="0"/>
              <a:t>・</a:t>
            </a:r>
            <a:r>
              <a:rPr lang="en-US" altLang="ja-JP" dirty="0" err="1"/>
              <a:t>Serial.begin</a:t>
            </a:r>
            <a:r>
              <a:rPr lang="en-US" altLang="ja-JP" dirty="0"/>
              <a:t>(115200); // MATLAB</a:t>
            </a:r>
            <a:r>
              <a:rPr lang="ja-JP" altLang="en-US" dirty="0"/>
              <a:t>の設定と合わせる</a:t>
            </a:r>
            <a:endParaRPr lang="en-US" altLang="ja-JP" dirty="0"/>
          </a:p>
          <a:p>
            <a:r>
              <a:rPr lang="ja-JP" altLang="en-US" dirty="0"/>
              <a:t>・</a:t>
            </a:r>
            <a:r>
              <a:rPr lang="en-US" altLang="ja-JP" dirty="0" err="1"/>
              <a:t>last_received_time</a:t>
            </a:r>
            <a:r>
              <a:rPr lang="en-US" altLang="ja-JP" dirty="0"/>
              <a:t> </a:t>
            </a:r>
            <a:r>
              <a:rPr lang="ja-JP" altLang="en-US" dirty="0"/>
              <a:t>初期化</a:t>
            </a:r>
            <a:endParaRPr lang="en-US" altLang="ja-JP" dirty="0"/>
          </a:p>
          <a:p>
            <a:r>
              <a:rPr lang="ja-JP" altLang="en-US" dirty="0"/>
              <a:t>・</a:t>
            </a:r>
            <a:r>
              <a:rPr lang="en-US" altLang="ja-JP" dirty="0"/>
              <a:t> while(</a:t>
            </a:r>
            <a:r>
              <a:rPr lang="en-US" altLang="ja-JP" dirty="0" err="1"/>
              <a:t>Serial.available</a:t>
            </a:r>
            <a:r>
              <a:rPr lang="en-US" altLang="ja-JP" dirty="0"/>
              <a:t>() &lt;= 0){}</a:t>
            </a:r>
            <a:r>
              <a:rPr lang="ja-JP" altLang="en-US" dirty="0"/>
              <a:t>　　</a:t>
            </a:r>
            <a:r>
              <a:rPr lang="en-US" altLang="ja-JP" dirty="0"/>
              <a:t>MATLAB</a:t>
            </a:r>
            <a:r>
              <a:rPr lang="ja-JP" altLang="en-US" dirty="0"/>
              <a:t>との通信が確立するまで先に進まない</a:t>
            </a:r>
            <a:endParaRPr lang="en-US" altLang="ja-JP" dirty="0"/>
          </a:p>
          <a:p>
            <a:r>
              <a:rPr kumimoji="1" lang="en-US" altLang="ja-JP" dirty="0"/>
              <a:t>【loop】</a:t>
            </a:r>
          </a:p>
          <a:p>
            <a:r>
              <a:rPr lang="en-US" altLang="ja-JP" dirty="0" err="1"/>
              <a:t>receive_serial</a:t>
            </a:r>
            <a:r>
              <a:rPr lang="en-US" altLang="ja-JP" dirty="0"/>
              <a:t>();</a:t>
            </a:r>
          </a:p>
          <a:p>
            <a:endParaRPr kumimoji="1" lang="en-US" altLang="ja-JP" dirty="0"/>
          </a:p>
          <a:p>
            <a:r>
              <a:rPr lang="en-US" altLang="ja-JP" dirty="0"/>
              <a:t>【</a:t>
            </a:r>
            <a:r>
              <a:rPr lang="en-US" altLang="ja-JP" dirty="0" err="1"/>
              <a:t>receive_serial</a:t>
            </a:r>
            <a:r>
              <a:rPr lang="en-US" altLang="ja-JP" dirty="0"/>
              <a:t>】</a:t>
            </a:r>
          </a:p>
          <a:p>
            <a:r>
              <a:rPr kumimoji="1" lang="en-US" altLang="ja-JP" dirty="0" err="1"/>
              <a:t>Serial.readBytesUntil</a:t>
            </a:r>
            <a:r>
              <a:rPr kumimoji="1" lang="ja-JP" altLang="en-US" dirty="0"/>
              <a:t>で</a:t>
            </a:r>
            <a:r>
              <a:rPr kumimoji="1" lang="en-US" altLang="ja-JP" dirty="0" err="1"/>
              <a:t>packetBuffer</a:t>
            </a:r>
            <a:r>
              <a:rPr kumimoji="1" lang="ja-JP" altLang="en-US" dirty="0"/>
              <a:t>に値を読み込み</a:t>
            </a:r>
            <a:endParaRPr kumimoji="1" lang="en-US" altLang="ja-JP" dirty="0"/>
          </a:p>
          <a:p>
            <a:r>
              <a:rPr lang="en-US" altLang="ja-JP" dirty="0"/>
              <a:t>uint16_t</a:t>
            </a:r>
            <a:r>
              <a:rPr lang="ja-JP" altLang="en-US" dirty="0"/>
              <a:t>に変換し配列</a:t>
            </a:r>
            <a:r>
              <a:rPr lang="en-US" altLang="ja-JP" dirty="0"/>
              <a:t>pw</a:t>
            </a:r>
            <a:r>
              <a:rPr lang="ja-JP" altLang="en-US" dirty="0"/>
              <a:t>に代入</a:t>
            </a:r>
            <a:endParaRPr lang="en-US" altLang="ja-JP" dirty="0"/>
          </a:p>
          <a:p>
            <a:r>
              <a:rPr kumimoji="1" lang="en-US" altLang="ja-JP" dirty="0"/>
              <a:t>0.5 s </a:t>
            </a:r>
            <a:r>
              <a:rPr kumimoji="1" lang="ja-JP" altLang="en-US" dirty="0"/>
              <a:t>以上信号が受信できない場合はプロペラストップ</a:t>
            </a:r>
            <a:endParaRPr kumimoji="1" lang="en-US" altLang="ja-JP" dirty="0"/>
          </a:p>
          <a:p>
            <a:r>
              <a:rPr lang="ja-JP" altLang="en-US" dirty="0"/>
              <a:t>（これを機能させるのに</a:t>
            </a:r>
            <a:r>
              <a:rPr lang="en-US" altLang="ja-JP" dirty="0" err="1"/>
              <a:t>packetBuffer</a:t>
            </a:r>
            <a:r>
              <a:rPr lang="ja-JP" altLang="en-US" dirty="0"/>
              <a:t>を０などにする必要はない？）</a:t>
            </a:r>
            <a:endParaRPr kumimoji="1" lang="ja-JP" altLang="en-US" dirty="0"/>
          </a:p>
        </p:txBody>
      </p:sp>
      <p:sp>
        <p:nvSpPr>
          <p:cNvPr id="7" name="テキスト ボックス 6"/>
          <p:cNvSpPr txBox="1"/>
          <p:nvPr/>
        </p:nvSpPr>
        <p:spPr>
          <a:xfrm>
            <a:off x="521815" y="811684"/>
            <a:ext cx="8909221" cy="1477328"/>
          </a:xfrm>
          <a:prstGeom prst="rect">
            <a:avLst/>
          </a:prstGeom>
          <a:noFill/>
        </p:spPr>
        <p:txBody>
          <a:bodyPr wrap="square" rtlCol="0">
            <a:spAutoFit/>
          </a:bodyPr>
          <a:lstStyle/>
          <a:p>
            <a:r>
              <a:rPr kumimoji="1" lang="ja-JP" altLang="en-US" dirty="0"/>
              <a:t>機能</a:t>
            </a:r>
            <a:endParaRPr kumimoji="1" lang="en-US" altLang="ja-JP" dirty="0"/>
          </a:p>
          <a:p>
            <a:r>
              <a:rPr lang="en-US" altLang="ja-JP" dirty="0"/>
              <a:t>1. </a:t>
            </a:r>
            <a:r>
              <a:rPr kumimoji="1" lang="ja-JP" altLang="en-US" dirty="0"/>
              <a:t>シリアル通信で</a:t>
            </a:r>
            <a:r>
              <a:rPr lang="en-US" altLang="ja-JP" dirty="0"/>
              <a:t>MATLAB(PC)</a:t>
            </a:r>
            <a:r>
              <a:rPr lang="ja-JP" altLang="en-US" dirty="0"/>
              <a:t>と接続</a:t>
            </a:r>
            <a:endParaRPr lang="en-US" altLang="ja-JP" dirty="0"/>
          </a:p>
          <a:p>
            <a:r>
              <a:rPr lang="en-US" altLang="ja-JP" dirty="0"/>
              <a:t>2. </a:t>
            </a:r>
            <a:r>
              <a:rPr kumimoji="1" lang="en-US" altLang="ja-JP" dirty="0"/>
              <a:t>uint8</a:t>
            </a:r>
            <a:r>
              <a:rPr lang="ja-JP" altLang="en-US" dirty="0"/>
              <a:t>の</a:t>
            </a:r>
            <a:r>
              <a:rPr lang="en-US" altLang="ja-JP" dirty="0"/>
              <a:t>16</a:t>
            </a:r>
            <a:r>
              <a:rPr lang="ja-JP" altLang="en-US" dirty="0"/>
              <a:t>成分配列を受け取り対応した</a:t>
            </a:r>
            <a:r>
              <a:rPr lang="en-US" altLang="ja-JP" dirty="0"/>
              <a:t>PPM</a:t>
            </a:r>
            <a:r>
              <a:rPr lang="ja-JP" altLang="en-US" dirty="0"/>
              <a:t>を</a:t>
            </a:r>
            <a:r>
              <a:rPr lang="en-US" altLang="ja-JP" dirty="0"/>
              <a:t>A1pin </a:t>
            </a:r>
            <a:r>
              <a:rPr lang="ja-JP" altLang="en-US" dirty="0"/>
              <a:t>から出力（検証版では</a:t>
            </a:r>
            <a:r>
              <a:rPr lang="en-US" altLang="ja-JP" dirty="0"/>
              <a:t>2pin</a:t>
            </a:r>
            <a:r>
              <a:rPr lang="ja-JP" altLang="en-US" dirty="0"/>
              <a:t>）</a:t>
            </a:r>
            <a:endParaRPr lang="en-US" altLang="ja-JP" dirty="0"/>
          </a:p>
          <a:p>
            <a:r>
              <a:rPr lang="en-US" altLang="ja-JP" dirty="0"/>
              <a:t>3. </a:t>
            </a:r>
            <a:r>
              <a:rPr kumimoji="1" lang="ja-JP" altLang="en-US" dirty="0"/>
              <a:t>緊急停止用ボタンによる割り込みで強制的に</a:t>
            </a:r>
            <a:r>
              <a:rPr kumimoji="1" lang="en-US" altLang="ja-JP" dirty="0"/>
              <a:t>arming</a:t>
            </a:r>
            <a:r>
              <a:rPr kumimoji="1" lang="ja-JP" altLang="en-US" dirty="0"/>
              <a:t>状態の</a:t>
            </a:r>
            <a:r>
              <a:rPr kumimoji="1" lang="en-US" altLang="ja-JP" dirty="0"/>
              <a:t>PPM</a:t>
            </a:r>
            <a:r>
              <a:rPr kumimoji="1" lang="ja-JP" altLang="en-US" dirty="0"/>
              <a:t>を出力</a:t>
            </a:r>
            <a:endParaRPr kumimoji="1" lang="en-US" altLang="ja-JP" dirty="0"/>
          </a:p>
          <a:p>
            <a:r>
              <a:rPr lang="en-US" altLang="ja-JP" dirty="0"/>
              <a:t>4. </a:t>
            </a:r>
            <a:r>
              <a:rPr lang="ja-JP" altLang="en-US" dirty="0"/>
              <a:t>緊急停止ボタンを戻すことで</a:t>
            </a:r>
            <a:r>
              <a:rPr lang="en-US" altLang="ja-JP" dirty="0"/>
              <a:t>reset</a:t>
            </a:r>
            <a:r>
              <a:rPr lang="ja-JP" altLang="en-US" dirty="0"/>
              <a:t>し実験再開待機</a:t>
            </a:r>
            <a:endParaRPr kumimoji="1" lang="ja-JP" altLang="en-US" dirty="0"/>
          </a:p>
        </p:txBody>
      </p:sp>
    </p:spTree>
    <p:extLst>
      <p:ext uri="{BB962C8B-B14F-4D97-AF65-F5344CB8AC3E}">
        <p14:creationId xmlns:p14="http://schemas.microsoft.com/office/powerpoint/2010/main" val="1341028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プログラム：</a:t>
            </a:r>
            <a:r>
              <a:rPr kumimoji="1" lang="en-US" altLang="ja-JP" sz="4800" dirty="0" err="1"/>
              <a:t>Arduino_serial.ino</a:t>
            </a:r>
            <a:endParaRPr kumimoji="1" lang="en-US" altLang="ja-JP" sz="4800" dirty="0"/>
          </a:p>
        </p:txBody>
      </p:sp>
      <p:sp>
        <p:nvSpPr>
          <p:cNvPr id="6" name="テキスト ボックス 5"/>
          <p:cNvSpPr txBox="1"/>
          <p:nvPr/>
        </p:nvSpPr>
        <p:spPr>
          <a:xfrm>
            <a:off x="247135" y="3200400"/>
            <a:ext cx="3196709" cy="2954655"/>
          </a:xfrm>
          <a:prstGeom prst="rect">
            <a:avLst/>
          </a:prstGeom>
          <a:solidFill>
            <a:schemeClr val="accent2">
              <a:lumMod val="40000"/>
              <a:lumOff val="60000"/>
            </a:schemeClr>
          </a:solidFill>
        </p:spPr>
        <p:txBody>
          <a:bodyPr wrap="none" rtlCol="0">
            <a:spAutoFit/>
          </a:bodyPr>
          <a:lstStyle/>
          <a:p>
            <a:r>
              <a:rPr lang="ja-JP" altLang="en-US" sz="2400" b="1" dirty="0"/>
              <a:t>機能２</a:t>
            </a:r>
            <a:endParaRPr lang="en-US" altLang="ja-JP" b="1" dirty="0"/>
          </a:p>
          <a:p>
            <a:r>
              <a:rPr lang="en-US" altLang="ja-JP" dirty="0"/>
              <a:t>【setup】</a:t>
            </a:r>
          </a:p>
          <a:p>
            <a:r>
              <a:rPr lang="en-US" altLang="ja-JP" dirty="0" err="1"/>
              <a:t>setupPPM</a:t>
            </a:r>
            <a:r>
              <a:rPr lang="en-US" altLang="ja-JP" dirty="0"/>
              <a:t>();</a:t>
            </a:r>
          </a:p>
          <a:p>
            <a:r>
              <a:rPr kumimoji="1" lang="en-US" altLang="ja-JP" dirty="0"/>
              <a:t>【loop】</a:t>
            </a:r>
          </a:p>
          <a:p>
            <a:r>
              <a:rPr kumimoji="1" lang="ja-JP" altLang="en-US" dirty="0"/>
              <a:t>なし</a:t>
            </a:r>
            <a:endParaRPr kumimoji="1" lang="en-US" altLang="ja-JP" dirty="0"/>
          </a:p>
          <a:p>
            <a:r>
              <a:rPr lang="en-US" altLang="ja-JP" dirty="0"/>
              <a:t>【</a:t>
            </a:r>
            <a:r>
              <a:rPr lang="en-US" altLang="ja-JP" dirty="0" err="1"/>
              <a:t>setupPPM</a:t>
            </a:r>
            <a:r>
              <a:rPr lang="en-US" altLang="ja-JP" dirty="0"/>
              <a:t>】</a:t>
            </a:r>
          </a:p>
          <a:p>
            <a:r>
              <a:rPr lang="ja-JP" altLang="en-US" dirty="0"/>
              <a:t>・出力ピン設定</a:t>
            </a:r>
            <a:endParaRPr lang="en-US" altLang="ja-JP" dirty="0"/>
          </a:p>
          <a:p>
            <a:r>
              <a:rPr lang="ja-JP" altLang="en-US" dirty="0"/>
              <a:t>・</a:t>
            </a:r>
            <a:r>
              <a:rPr lang="en-US" altLang="ja-JP" dirty="0"/>
              <a:t>pw</a:t>
            </a:r>
            <a:r>
              <a:rPr lang="ja-JP" altLang="en-US" dirty="0"/>
              <a:t>初期化</a:t>
            </a:r>
            <a:endParaRPr lang="en-US" altLang="ja-JP" dirty="0"/>
          </a:p>
          <a:p>
            <a:r>
              <a:rPr lang="ja-JP" altLang="en-US" dirty="0"/>
              <a:t>・</a:t>
            </a:r>
            <a:r>
              <a:rPr lang="en-US" altLang="ja-JP" dirty="0"/>
              <a:t>timer1</a:t>
            </a:r>
            <a:r>
              <a:rPr lang="ja-JP" altLang="en-US" dirty="0"/>
              <a:t>割り込み設定</a:t>
            </a:r>
            <a:endParaRPr lang="en-US" altLang="ja-JP" dirty="0" err="1"/>
          </a:p>
          <a:p>
            <a:r>
              <a:rPr lang="en-US" altLang="ja-JP" dirty="0"/>
              <a:t>	(</a:t>
            </a:r>
            <a:r>
              <a:rPr lang="en-US" altLang="ja-JP" dirty="0" err="1"/>
              <a:t>Pulse_control</a:t>
            </a:r>
            <a:r>
              <a:rPr lang="ja-JP" altLang="en-US" dirty="0"/>
              <a:t>登録</a:t>
            </a:r>
            <a:r>
              <a:rPr lang="en-US" altLang="ja-JP" dirty="0"/>
              <a:t>)</a:t>
            </a:r>
          </a:p>
        </p:txBody>
      </p:sp>
      <p:sp>
        <p:nvSpPr>
          <p:cNvPr id="7" name="テキスト ボックス 6"/>
          <p:cNvSpPr txBox="1"/>
          <p:nvPr/>
        </p:nvSpPr>
        <p:spPr>
          <a:xfrm>
            <a:off x="3970638" y="3200400"/>
            <a:ext cx="6636753" cy="1754326"/>
          </a:xfrm>
          <a:prstGeom prst="rect">
            <a:avLst/>
          </a:prstGeom>
          <a:solidFill>
            <a:schemeClr val="accent2">
              <a:lumMod val="40000"/>
              <a:lumOff val="60000"/>
            </a:schemeClr>
          </a:solidFill>
        </p:spPr>
        <p:txBody>
          <a:bodyPr wrap="none" rtlCol="0">
            <a:spAutoFit/>
          </a:bodyPr>
          <a:lstStyle/>
          <a:p>
            <a:r>
              <a:rPr lang="en-US" altLang="ja-JP" dirty="0"/>
              <a:t>【</a:t>
            </a:r>
            <a:r>
              <a:rPr lang="en-US" altLang="ja-JP" dirty="0" err="1"/>
              <a:t>Pulse_control】PPM</a:t>
            </a:r>
            <a:r>
              <a:rPr lang="ja-JP" altLang="en-US" dirty="0"/>
              <a:t>仕様を参照すること</a:t>
            </a:r>
            <a:endParaRPr lang="en-US" altLang="ja-JP" dirty="0"/>
          </a:p>
          <a:p>
            <a:r>
              <a:rPr lang="ja-JP" altLang="en-US" dirty="0"/>
              <a:t>・</a:t>
            </a:r>
            <a:r>
              <a:rPr lang="en-US" altLang="ja-JP" dirty="0"/>
              <a:t>timer1</a:t>
            </a:r>
            <a:r>
              <a:rPr lang="ja-JP" altLang="en-US" dirty="0"/>
              <a:t>割り込みごとに呼ばれ、出力ピンの状態を切り替え、</a:t>
            </a:r>
            <a:endParaRPr lang="en-US" altLang="ja-JP" dirty="0"/>
          </a:p>
          <a:p>
            <a:r>
              <a:rPr lang="en-US" altLang="ja-JP" dirty="0"/>
              <a:t>	</a:t>
            </a:r>
            <a:r>
              <a:rPr lang="ja-JP" altLang="en-US" dirty="0"/>
              <a:t>次の割り込み時間を設定するだけの関数</a:t>
            </a:r>
            <a:endParaRPr lang="en-US" altLang="ja-JP" dirty="0"/>
          </a:p>
          <a:p>
            <a:r>
              <a:rPr lang="ja-JP" altLang="en-US" dirty="0"/>
              <a:t>・</a:t>
            </a:r>
            <a:r>
              <a:rPr lang="en-US" altLang="ja-JP" dirty="0"/>
              <a:t>HIGH</a:t>
            </a:r>
            <a:r>
              <a:rPr lang="ja-JP" altLang="en-US" dirty="0"/>
              <a:t>なら</a:t>
            </a:r>
            <a:r>
              <a:rPr lang="en-US" altLang="ja-JP" dirty="0"/>
              <a:t>LOW</a:t>
            </a:r>
            <a:r>
              <a:rPr lang="ja-JP" altLang="en-US" dirty="0"/>
              <a:t>にし、割り込み時間を</a:t>
            </a:r>
            <a:r>
              <a:rPr lang="en-US" altLang="ja-JP"/>
              <a:t>0.3 </a:t>
            </a:r>
            <a:r>
              <a:rPr lang="en-US" altLang="ja-JP" dirty="0" err="1"/>
              <a:t>ms</a:t>
            </a:r>
            <a:r>
              <a:rPr lang="en-US" altLang="ja-JP" dirty="0"/>
              <a:t> </a:t>
            </a:r>
            <a:r>
              <a:rPr lang="ja-JP" altLang="en-US" dirty="0"/>
              <a:t>に設定</a:t>
            </a:r>
            <a:endParaRPr lang="en-US" altLang="ja-JP" dirty="0"/>
          </a:p>
          <a:p>
            <a:r>
              <a:rPr lang="ja-JP" altLang="en-US" dirty="0"/>
              <a:t>・</a:t>
            </a:r>
            <a:r>
              <a:rPr lang="en-US" altLang="ja-JP" dirty="0"/>
              <a:t>LOW</a:t>
            </a:r>
            <a:r>
              <a:rPr lang="ja-JP" altLang="en-US" dirty="0"/>
              <a:t>なら</a:t>
            </a:r>
            <a:r>
              <a:rPr lang="en-US" altLang="ja-JP" dirty="0"/>
              <a:t>HIGH</a:t>
            </a:r>
            <a:r>
              <a:rPr lang="ja-JP" altLang="en-US" dirty="0"/>
              <a:t>にし、</a:t>
            </a:r>
            <a:r>
              <a:rPr lang="en-US" altLang="ja-JP" dirty="0"/>
              <a:t>pw</a:t>
            </a:r>
            <a:r>
              <a:rPr lang="ja-JP" altLang="en-US" dirty="0"/>
              <a:t>の各値と</a:t>
            </a:r>
            <a:r>
              <a:rPr lang="en-US" altLang="ja-JP" dirty="0"/>
              <a:t>PPM</a:t>
            </a:r>
            <a:r>
              <a:rPr lang="ja-JP" altLang="en-US" dirty="0"/>
              <a:t>周期の残り時間に</a:t>
            </a:r>
            <a:endParaRPr lang="en-US" altLang="ja-JP" dirty="0"/>
          </a:p>
          <a:p>
            <a:r>
              <a:rPr lang="en-US" altLang="ja-JP" dirty="0"/>
              <a:t>	</a:t>
            </a:r>
            <a:r>
              <a:rPr lang="ja-JP" altLang="en-US" dirty="0"/>
              <a:t>割り込み時間を順次切り替えていく</a:t>
            </a:r>
            <a:endParaRPr lang="en-US" altLang="ja-JP" dirty="0"/>
          </a:p>
        </p:txBody>
      </p:sp>
      <p:sp>
        <p:nvSpPr>
          <p:cNvPr id="8" name="テキスト ボックス 7"/>
          <p:cNvSpPr txBox="1"/>
          <p:nvPr/>
        </p:nvSpPr>
        <p:spPr>
          <a:xfrm>
            <a:off x="521815" y="811684"/>
            <a:ext cx="8909221" cy="1477328"/>
          </a:xfrm>
          <a:prstGeom prst="rect">
            <a:avLst/>
          </a:prstGeom>
          <a:noFill/>
        </p:spPr>
        <p:txBody>
          <a:bodyPr wrap="square" rtlCol="0">
            <a:spAutoFit/>
          </a:bodyPr>
          <a:lstStyle/>
          <a:p>
            <a:r>
              <a:rPr kumimoji="1" lang="ja-JP" altLang="en-US" dirty="0"/>
              <a:t>機能</a:t>
            </a:r>
            <a:endParaRPr kumimoji="1" lang="en-US" altLang="ja-JP" dirty="0"/>
          </a:p>
          <a:p>
            <a:r>
              <a:rPr lang="en-US" altLang="ja-JP" dirty="0"/>
              <a:t>1. </a:t>
            </a:r>
            <a:r>
              <a:rPr kumimoji="1" lang="ja-JP" altLang="en-US" dirty="0"/>
              <a:t>シリアル通信で</a:t>
            </a:r>
            <a:r>
              <a:rPr lang="en-US" altLang="ja-JP" dirty="0"/>
              <a:t>MATLAB(PC)</a:t>
            </a:r>
            <a:r>
              <a:rPr lang="ja-JP" altLang="en-US" dirty="0"/>
              <a:t>と接続</a:t>
            </a:r>
            <a:endParaRPr lang="en-US" altLang="ja-JP" dirty="0"/>
          </a:p>
          <a:p>
            <a:r>
              <a:rPr lang="en-US" altLang="ja-JP" dirty="0"/>
              <a:t>2. </a:t>
            </a:r>
            <a:r>
              <a:rPr kumimoji="1" lang="en-US" altLang="ja-JP" dirty="0"/>
              <a:t>uint8</a:t>
            </a:r>
            <a:r>
              <a:rPr lang="ja-JP" altLang="en-US" dirty="0"/>
              <a:t>の</a:t>
            </a:r>
            <a:r>
              <a:rPr lang="en-US" altLang="ja-JP" dirty="0"/>
              <a:t>16</a:t>
            </a:r>
            <a:r>
              <a:rPr lang="ja-JP" altLang="en-US" dirty="0"/>
              <a:t>成分配列を受け取り対応した</a:t>
            </a:r>
            <a:r>
              <a:rPr lang="en-US" altLang="ja-JP" dirty="0"/>
              <a:t>PPM</a:t>
            </a:r>
            <a:r>
              <a:rPr lang="ja-JP" altLang="en-US" dirty="0"/>
              <a:t>を</a:t>
            </a:r>
            <a:r>
              <a:rPr lang="en-US" altLang="ja-JP" dirty="0"/>
              <a:t>A1pin </a:t>
            </a:r>
            <a:r>
              <a:rPr lang="ja-JP" altLang="en-US" dirty="0"/>
              <a:t>から出力（検証版では</a:t>
            </a:r>
            <a:r>
              <a:rPr lang="en-US" altLang="ja-JP" dirty="0"/>
              <a:t>2pin</a:t>
            </a:r>
            <a:r>
              <a:rPr lang="ja-JP" altLang="en-US" dirty="0"/>
              <a:t>）</a:t>
            </a:r>
            <a:endParaRPr lang="en-US" altLang="ja-JP" dirty="0"/>
          </a:p>
          <a:p>
            <a:r>
              <a:rPr lang="en-US" altLang="ja-JP" dirty="0"/>
              <a:t>3. </a:t>
            </a:r>
            <a:r>
              <a:rPr kumimoji="1" lang="ja-JP" altLang="en-US" dirty="0"/>
              <a:t>緊急停止用ボタンによる割り込みで強制的に</a:t>
            </a:r>
            <a:r>
              <a:rPr kumimoji="1" lang="en-US" altLang="ja-JP" dirty="0"/>
              <a:t>arming</a:t>
            </a:r>
            <a:r>
              <a:rPr kumimoji="1" lang="ja-JP" altLang="en-US" dirty="0"/>
              <a:t>状態の</a:t>
            </a:r>
            <a:r>
              <a:rPr kumimoji="1" lang="en-US" altLang="ja-JP" dirty="0"/>
              <a:t>PPM</a:t>
            </a:r>
            <a:r>
              <a:rPr kumimoji="1" lang="ja-JP" altLang="en-US" dirty="0"/>
              <a:t>を出力</a:t>
            </a:r>
            <a:endParaRPr kumimoji="1" lang="en-US" altLang="ja-JP" dirty="0"/>
          </a:p>
          <a:p>
            <a:r>
              <a:rPr lang="en-US" altLang="ja-JP" dirty="0"/>
              <a:t>4. </a:t>
            </a:r>
            <a:r>
              <a:rPr lang="ja-JP" altLang="en-US" dirty="0"/>
              <a:t>緊急停止ボタンを戻すことで</a:t>
            </a:r>
            <a:r>
              <a:rPr lang="en-US" altLang="ja-JP" dirty="0"/>
              <a:t>reset</a:t>
            </a:r>
            <a:r>
              <a:rPr lang="ja-JP" altLang="en-US" dirty="0"/>
              <a:t>し実験再開待機</a:t>
            </a:r>
            <a:endParaRPr kumimoji="1" lang="ja-JP" altLang="en-US" dirty="0"/>
          </a:p>
        </p:txBody>
      </p:sp>
    </p:spTree>
    <p:extLst>
      <p:ext uri="{BB962C8B-B14F-4D97-AF65-F5344CB8AC3E}">
        <p14:creationId xmlns:p14="http://schemas.microsoft.com/office/powerpoint/2010/main" val="33796357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プログラム：</a:t>
            </a:r>
            <a:r>
              <a:rPr kumimoji="1" lang="en-US" altLang="ja-JP" sz="4800" dirty="0" err="1"/>
              <a:t>Arduino_serial.ino</a:t>
            </a:r>
            <a:endParaRPr kumimoji="1" lang="en-US" altLang="ja-JP" sz="4800" dirty="0"/>
          </a:p>
        </p:txBody>
      </p:sp>
      <p:sp>
        <p:nvSpPr>
          <p:cNvPr id="5" name="テキスト ボックス 4"/>
          <p:cNvSpPr txBox="1"/>
          <p:nvPr/>
        </p:nvSpPr>
        <p:spPr>
          <a:xfrm>
            <a:off x="521815" y="811684"/>
            <a:ext cx="8909221" cy="1477328"/>
          </a:xfrm>
          <a:prstGeom prst="rect">
            <a:avLst/>
          </a:prstGeom>
          <a:noFill/>
        </p:spPr>
        <p:txBody>
          <a:bodyPr wrap="square" rtlCol="0">
            <a:spAutoFit/>
          </a:bodyPr>
          <a:lstStyle/>
          <a:p>
            <a:r>
              <a:rPr kumimoji="1" lang="ja-JP" altLang="en-US" dirty="0"/>
              <a:t>機能</a:t>
            </a:r>
            <a:endParaRPr kumimoji="1" lang="en-US" altLang="ja-JP" dirty="0"/>
          </a:p>
          <a:p>
            <a:r>
              <a:rPr lang="en-US" altLang="ja-JP" dirty="0"/>
              <a:t>1. </a:t>
            </a:r>
            <a:r>
              <a:rPr kumimoji="1" lang="ja-JP" altLang="en-US" dirty="0"/>
              <a:t>シリアル通信で</a:t>
            </a:r>
            <a:r>
              <a:rPr lang="en-US" altLang="ja-JP" dirty="0"/>
              <a:t>MATLAB(PC)</a:t>
            </a:r>
            <a:r>
              <a:rPr lang="ja-JP" altLang="en-US" dirty="0"/>
              <a:t>と接続</a:t>
            </a:r>
            <a:endParaRPr lang="en-US" altLang="ja-JP" dirty="0"/>
          </a:p>
          <a:p>
            <a:r>
              <a:rPr lang="en-US" altLang="ja-JP" dirty="0"/>
              <a:t>2. </a:t>
            </a:r>
            <a:r>
              <a:rPr kumimoji="1" lang="en-US" altLang="ja-JP" dirty="0"/>
              <a:t>uint8</a:t>
            </a:r>
            <a:r>
              <a:rPr lang="ja-JP" altLang="en-US" dirty="0"/>
              <a:t>の</a:t>
            </a:r>
            <a:r>
              <a:rPr lang="en-US" altLang="ja-JP" dirty="0"/>
              <a:t>16</a:t>
            </a:r>
            <a:r>
              <a:rPr lang="ja-JP" altLang="en-US" dirty="0"/>
              <a:t>成分配列を受け取り対応した</a:t>
            </a:r>
            <a:r>
              <a:rPr lang="en-US" altLang="ja-JP" dirty="0"/>
              <a:t>PPM</a:t>
            </a:r>
            <a:r>
              <a:rPr lang="ja-JP" altLang="en-US" dirty="0"/>
              <a:t>を</a:t>
            </a:r>
            <a:r>
              <a:rPr lang="en-US" altLang="ja-JP" dirty="0"/>
              <a:t>A1pin </a:t>
            </a:r>
            <a:r>
              <a:rPr lang="ja-JP" altLang="en-US" dirty="0"/>
              <a:t>から出力（検証版では</a:t>
            </a:r>
            <a:r>
              <a:rPr lang="en-US" altLang="ja-JP" dirty="0"/>
              <a:t>2pin</a:t>
            </a:r>
            <a:r>
              <a:rPr lang="ja-JP" altLang="en-US" dirty="0"/>
              <a:t>）</a:t>
            </a:r>
            <a:endParaRPr lang="en-US" altLang="ja-JP" dirty="0"/>
          </a:p>
          <a:p>
            <a:r>
              <a:rPr lang="en-US" altLang="ja-JP" dirty="0"/>
              <a:t>3. </a:t>
            </a:r>
            <a:r>
              <a:rPr kumimoji="1" lang="ja-JP" altLang="en-US" dirty="0"/>
              <a:t>緊急停止用ボタンによる割り込みで強制的に</a:t>
            </a:r>
            <a:r>
              <a:rPr kumimoji="1" lang="en-US" altLang="ja-JP" dirty="0"/>
              <a:t>arming</a:t>
            </a:r>
            <a:r>
              <a:rPr kumimoji="1" lang="ja-JP" altLang="en-US" dirty="0"/>
              <a:t>状態の</a:t>
            </a:r>
            <a:r>
              <a:rPr kumimoji="1" lang="en-US" altLang="ja-JP" dirty="0"/>
              <a:t>PPM</a:t>
            </a:r>
            <a:r>
              <a:rPr kumimoji="1" lang="ja-JP" altLang="en-US" dirty="0"/>
              <a:t>を出力</a:t>
            </a:r>
            <a:endParaRPr kumimoji="1" lang="en-US" altLang="ja-JP" dirty="0"/>
          </a:p>
          <a:p>
            <a:r>
              <a:rPr lang="en-US" altLang="ja-JP" dirty="0"/>
              <a:t>4. </a:t>
            </a:r>
            <a:r>
              <a:rPr lang="ja-JP" altLang="en-US" dirty="0"/>
              <a:t>緊急停止ボタンを戻すことで</a:t>
            </a:r>
            <a:r>
              <a:rPr lang="en-US" altLang="ja-JP" dirty="0"/>
              <a:t>reset</a:t>
            </a:r>
            <a:r>
              <a:rPr lang="ja-JP" altLang="en-US" dirty="0"/>
              <a:t>し実験再開待機</a:t>
            </a:r>
            <a:endParaRPr kumimoji="1" lang="ja-JP" altLang="en-US" dirty="0"/>
          </a:p>
        </p:txBody>
      </p:sp>
      <p:sp>
        <p:nvSpPr>
          <p:cNvPr id="6" name="テキスト ボックス 5"/>
          <p:cNvSpPr txBox="1"/>
          <p:nvPr/>
        </p:nvSpPr>
        <p:spPr>
          <a:xfrm>
            <a:off x="218560" y="2497788"/>
            <a:ext cx="6534161" cy="4339650"/>
          </a:xfrm>
          <a:prstGeom prst="rect">
            <a:avLst/>
          </a:prstGeom>
          <a:solidFill>
            <a:schemeClr val="accent2">
              <a:lumMod val="40000"/>
              <a:lumOff val="60000"/>
            </a:schemeClr>
          </a:solidFill>
        </p:spPr>
        <p:txBody>
          <a:bodyPr wrap="none" rtlCol="0">
            <a:spAutoFit/>
          </a:bodyPr>
          <a:lstStyle/>
          <a:p>
            <a:r>
              <a:rPr lang="ja-JP" altLang="en-US" sz="2400" b="1" dirty="0"/>
              <a:t>機能３</a:t>
            </a:r>
            <a:endParaRPr lang="en-US" altLang="ja-JP" b="1" dirty="0"/>
          </a:p>
          <a:p>
            <a:r>
              <a:rPr lang="en-US" altLang="ja-JP" dirty="0"/>
              <a:t>【setup】</a:t>
            </a:r>
          </a:p>
          <a:p>
            <a:r>
              <a:rPr lang="ja-JP" altLang="en-US" dirty="0"/>
              <a:t>・</a:t>
            </a:r>
            <a:r>
              <a:rPr lang="en-US" altLang="ja-JP" dirty="0"/>
              <a:t>LED</a:t>
            </a:r>
            <a:r>
              <a:rPr lang="ja-JP" altLang="en-US" dirty="0"/>
              <a:t>の設定（点灯時正常）</a:t>
            </a:r>
            <a:endParaRPr lang="en-US" altLang="ja-JP" dirty="0"/>
          </a:p>
          <a:p>
            <a:r>
              <a:rPr lang="ja-JP" altLang="en-US" dirty="0"/>
              <a:t>・緊急停止ボタン用</a:t>
            </a:r>
            <a:r>
              <a:rPr lang="en-US" altLang="ja-JP" dirty="0"/>
              <a:t>pin(D2)</a:t>
            </a:r>
            <a:r>
              <a:rPr lang="ja-JP" altLang="en-US" dirty="0"/>
              <a:t>の状態変化による割り込みを設定</a:t>
            </a:r>
            <a:endParaRPr lang="en-US" altLang="ja-JP" dirty="0"/>
          </a:p>
          <a:p>
            <a:r>
              <a:rPr lang="en-US" altLang="ja-JP" dirty="0"/>
              <a:t>	(</a:t>
            </a:r>
            <a:r>
              <a:rPr lang="ja-JP" altLang="en-US" dirty="0"/>
              <a:t> </a:t>
            </a:r>
            <a:r>
              <a:rPr lang="en-US" altLang="ja-JP" dirty="0" err="1"/>
              <a:t>emergency_stop</a:t>
            </a:r>
            <a:r>
              <a:rPr lang="en-US" altLang="ja-JP" dirty="0"/>
              <a:t> </a:t>
            </a:r>
            <a:r>
              <a:rPr lang="ja-JP" altLang="en-US" dirty="0"/>
              <a:t>を登録 </a:t>
            </a:r>
            <a:r>
              <a:rPr lang="en-US" altLang="ja-JP" dirty="0"/>
              <a:t>)</a:t>
            </a:r>
          </a:p>
          <a:p>
            <a:r>
              <a:rPr kumimoji="1" lang="en-US" altLang="ja-JP" dirty="0"/>
              <a:t>【loop】</a:t>
            </a:r>
          </a:p>
          <a:p>
            <a:r>
              <a:rPr lang="ja-JP" altLang="en-US" dirty="0"/>
              <a:t>なし</a:t>
            </a:r>
            <a:endParaRPr kumimoji="1" lang="en-US" altLang="ja-JP" dirty="0"/>
          </a:p>
          <a:p>
            <a:r>
              <a:rPr lang="en-US" altLang="ja-JP" dirty="0"/>
              <a:t>【</a:t>
            </a:r>
            <a:r>
              <a:rPr lang="en-US" altLang="ja-JP" dirty="0" err="1"/>
              <a:t>emergency_stop</a:t>
            </a:r>
            <a:r>
              <a:rPr lang="en-US" altLang="ja-JP" dirty="0"/>
              <a:t>】</a:t>
            </a:r>
          </a:p>
          <a:p>
            <a:r>
              <a:rPr lang="ja-JP" altLang="en-US" dirty="0"/>
              <a:t>緊急停止ボタンを押した時</a:t>
            </a:r>
            <a:endParaRPr lang="en-US" altLang="ja-JP" dirty="0"/>
          </a:p>
          <a:p>
            <a:r>
              <a:rPr lang="ja-JP" altLang="en-US" dirty="0"/>
              <a:t>・</a:t>
            </a:r>
            <a:r>
              <a:rPr lang="en-US" altLang="ja-JP" dirty="0"/>
              <a:t>pw</a:t>
            </a:r>
            <a:r>
              <a:rPr lang="ja-JP" altLang="en-US" dirty="0"/>
              <a:t>をプロペラストップに設定</a:t>
            </a:r>
            <a:endParaRPr lang="en-US" altLang="ja-JP" dirty="0"/>
          </a:p>
          <a:p>
            <a:r>
              <a:rPr lang="ja-JP" altLang="en-US" dirty="0"/>
              <a:t>・</a:t>
            </a:r>
            <a:r>
              <a:rPr lang="en-US" altLang="ja-JP" dirty="0" err="1"/>
              <a:t>isEmergency</a:t>
            </a:r>
            <a:r>
              <a:rPr lang="en-US" altLang="ja-JP" dirty="0"/>
              <a:t> =&gt; true</a:t>
            </a:r>
          </a:p>
          <a:p>
            <a:r>
              <a:rPr lang="ja-JP" altLang="en-US" dirty="0"/>
              <a:t>・</a:t>
            </a:r>
            <a:r>
              <a:rPr lang="en-US" altLang="ja-JP" dirty="0"/>
              <a:t>LED</a:t>
            </a:r>
            <a:r>
              <a:rPr lang="ja-JP" altLang="en-US" dirty="0"/>
              <a:t>消灯</a:t>
            </a:r>
            <a:endParaRPr lang="en-US" altLang="ja-JP" dirty="0"/>
          </a:p>
          <a:p>
            <a:r>
              <a:rPr lang="ja-JP" altLang="en-US" dirty="0"/>
              <a:t>緊急停止ボタンを戻した時（</a:t>
            </a:r>
            <a:r>
              <a:rPr lang="en-US" altLang="ja-JP" dirty="0" err="1"/>
              <a:t>software_reset</a:t>
            </a:r>
            <a:r>
              <a:rPr lang="ja-JP" altLang="en-US" dirty="0"/>
              <a:t>）</a:t>
            </a:r>
            <a:endParaRPr lang="en-US" altLang="ja-JP" dirty="0"/>
          </a:p>
          <a:p>
            <a:r>
              <a:rPr lang="ja-JP" altLang="en-US" dirty="0"/>
              <a:t>・</a:t>
            </a:r>
            <a:r>
              <a:rPr lang="en-US" altLang="ja-JP" dirty="0"/>
              <a:t>RST_PIN</a:t>
            </a:r>
            <a:r>
              <a:rPr lang="ja-JP" altLang="en-US" dirty="0"/>
              <a:t>の</a:t>
            </a:r>
            <a:r>
              <a:rPr lang="en-US" altLang="ja-JP" dirty="0" err="1"/>
              <a:t>pinMode</a:t>
            </a:r>
            <a:r>
              <a:rPr lang="ja-JP" altLang="en-US" dirty="0"/>
              <a:t>を</a:t>
            </a:r>
            <a:r>
              <a:rPr lang="en-US" altLang="ja-JP" dirty="0"/>
              <a:t>OUTPUT</a:t>
            </a:r>
            <a:r>
              <a:rPr lang="ja-JP" altLang="en-US" dirty="0"/>
              <a:t>に変更</a:t>
            </a:r>
            <a:endParaRPr lang="en-US" altLang="ja-JP" dirty="0"/>
          </a:p>
          <a:p>
            <a:r>
              <a:rPr lang="ja-JP" altLang="en-US" dirty="0"/>
              <a:t>・</a:t>
            </a:r>
            <a:r>
              <a:rPr lang="en-US" altLang="ja-JP" dirty="0"/>
              <a:t>RST_PIN</a:t>
            </a:r>
            <a:r>
              <a:rPr lang="ja-JP" altLang="en-US" dirty="0"/>
              <a:t>に</a:t>
            </a:r>
            <a:r>
              <a:rPr lang="en-US" altLang="ja-JP" dirty="0"/>
              <a:t>HIGH</a:t>
            </a:r>
            <a:r>
              <a:rPr lang="ja-JP" altLang="en-US" dirty="0"/>
              <a:t>を出力</a:t>
            </a:r>
            <a:endParaRPr lang="en-US" altLang="ja-JP" dirty="0"/>
          </a:p>
        </p:txBody>
      </p:sp>
      <p:sp>
        <p:nvSpPr>
          <p:cNvPr id="7" name="テキスト ボックス 6"/>
          <p:cNvSpPr txBox="1"/>
          <p:nvPr/>
        </p:nvSpPr>
        <p:spPr>
          <a:xfrm>
            <a:off x="6911419" y="4082851"/>
            <a:ext cx="5184830" cy="1477328"/>
          </a:xfrm>
          <a:prstGeom prst="rect">
            <a:avLst/>
          </a:prstGeom>
          <a:noFill/>
        </p:spPr>
        <p:txBody>
          <a:bodyPr wrap="square" rtlCol="0">
            <a:spAutoFit/>
          </a:bodyPr>
          <a:lstStyle/>
          <a:p>
            <a:r>
              <a:rPr lang="ja-JP" altLang="en-US" dirty="0"/>
              <a:t>緊急停止ボタンは通常短絡状態で</a:t>
            </a:r>
            <a:endParaRPr lang="en-US" altLang="ja-JP" dirty="0"/>
          </a:p>
          <a:p>
            <a:r>
              <a:rPr lang="ja-JP" altLang="en-US" dirty="0"/>
              <a:t>ボタンを押すと解放になる。</a:t>
            </a:r>
            <a:endParaRPr lang="en-US" altLang="ja-JP" dirty="0"/>
          </a:p>
          <a:p>
            <a:r>
              <a:rPr lang="en-US" altLang="ja-JP" dirty="0"/>
              <a:t>setup()</a:t>
            </a:r>
            <a:r>
              <a:rPr lang="ja-JP" altLang="en-US" dirty="0"/>
              <a:t>で </a:t>
            </a:r>
            <a:r>
              <a:rPr lang="en-US" altLang="ja-JP" dirty="0" err="1"/>
              <a:t>pinMode</a:t>
            </a:r>
            <a:r>
              <a:rPr lang="en-US" altLang="ja-JP" dirty="0"/>
              <a:t>(EM_PIN,INPUT_PULLUP);</a:t>
            </a:r>
          </a:p>
          <a:p>
            <a:r>
              <a:rPr lang="ja-JP" altLang="en-US" dirty="0"/>
              <a:t>としておけば外部でプルアップする必要はない</a:t>
            </a:r>
          </a:p>
          <a:p>
            <a:endParaRPr lang="en-US" altLang="ja-JP" dirty="0"/>
          </a:p>
        </p:txBody>
      </p:sp>
      <p:sp>
        <p:nvSpPr>
          <p:cNvPr id="8" name="テキスト ボックス 7"/>
          <p:cNvSpPr txBox="1"/>
          <p:nvPr/>
        </p:nvSpPr>
        <p:spPr>
          <a:xfrm>
            <a:off x="6911418" y="5637109"/>
            <a:ext cx="5184829" cy="923330"/>
          </a:xfrm>
          <a:prstGeom prst="rect">
            <a:avLst/>
          </a:prstGeom>
          <a:noFill/>
        </p:spPr>
        <p:txBody>
          <a:bodyPr wrap="square" rtlCol="0">
            <a:spAutoFit/>
          </a:bodyPr>
          <a:lstStyle/>
          <a:p>
            <a:r>
              <a:rPr lang="en-US" altLang="ja-JP" dirty="0"/>
              <a:t>Reset pin A4(=D18) (A6,A7</a:t>
            </a:r>
            <a:r>
              <a:rPr lang="ja-JP" altLang="en-US" dirty="0"/>
              <a:t>は使えない</a:t>
            </a:r>
            <a:r>
              <a:rPr lang="en-US" altLang="ja-JP" dirty="0"/>
              <a:t>)</a:t>
            </a:r>
            <a:r>
              <a:rPr lang="ja-JP" altLang="en-US" dirty="0"/>
              <a:t>は</a:t>
            </a:r>
            <a:r>
              <a:rPr lang="en-US" altLang="ja-JP" dirty="0"/>
              <a:t>setup()</a:t>
            </a:r>
            <a:r>
              <a:rPr lang="ja-JP" altLang="en-US" dirty="0"/>
              <a:t>で </a:t>
            </a:r>
            <a:r>
              <a:rPr lang="en-US" altLang="ja-JP" dirty="0" err="1"/>
              <a:t>pinMode</a:t>
            </a:r>
            <a:r>
              <a:rPr lang="en-US" altLang="ja-JP" dirty="0"/>
              <a:t>(RST_PIN,INPUT_PULLUP);</a:t>
            </a:r>
          </a:p>
          <a:p>
            <a:r>
              <a:rPr lang="ja-JP" altLang="en-US" dirty="0"/>
              <a:t>としておけば外部でプルアップする必要はない</a:t>
            </a:r>
          </a:p>
        </p:txBody>
      </p:sp>
      <p:sp>
        <p:nvSpPr>
          <p:cNvPr id="9" name="テキスト ボックス 8">
            <a:extLst>
              <a:ext uri="{FF2B5EF4-FFF2-40B4-BE49-F238E27FC236}">
                <a16:creationId xmlns:a16="http://schemas.microsoft.com/office/drawing/2014/main" id="{E4634B7B-A5D7-4FF5-8C2B-77479032D9C0}"/>
              </a:ext>
            </a:extLst>
          </p:cNvPr>
          <p:cNvSpPr txBox="1"/>
          <p:nvPr/>
        </p:nvSpPr>
        <p:spPr>
          <a:xfrm>
            <a:off x="7192893" y="2578065"/>
            <a:ext cx="4780547" cy="369332"/>
          </a:xfrm>
          <a:prstGeom prst="rect">
            <a:avLst/>
          </a:prstGeom>
          <a:noFill/>
        </p:spPr>
        <p:txBody>
          <a:bodyPr wrap="square" rtlCol="0">
            <a:spAutoFit/>
          </a:bodyPr>
          <a:lstStyle/>
          <a:p>
            <a:r>
              <a:rPr lang="ja-JP" altLang="en-US" dirty="0"/>
              <a:t>緊急停止割り込み用に使えるのは</a:t>
            </a:r>
            <a:r>
              <a:rPr lang="en-US" altLang="ja-JP" dirty="0"/>
              <a:t>D2 or D3</a:t>
            </a:r>
          </a:p>
        </p:txBody>
      </p:sp>
    </p:spTree>
    <p:extLst>
      <p:ext uri="{BB962C8B-B14F-4D97-AF65-F5344CB8AC3E}">
        <p14:creationId xmlns:p14="http://schemas.microsoft.com/office/powerpoint/2010/main" val="1385086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create-it-myself.com/wp-content/uploads/study-ppm-spec-image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0824" y="904778"/>
            <a:ext cx="6248400" cy="1190625"/>
          </a:xfrm>
          <a:prstGeom prst="rect">
            <a:avLst/>
          </a:prstGeom>
          <a:noFill/>
          <a:extLst>
            <a:ext uri="{909E8E84-426E-40DD-AFC4-6F175D3DCCD1}">
              <a14:hiddenFill xmlns:a14="http://schemas.microsoft.com/office/drawing/2010/main">
                <a:solidFill>
                  <a:srgbClr val="FFFFFF"/>
                </a:solidFill>
              </a14:hiddenFill>
            </a:ext>
          </a:extLst>
        </p:spPr>
      </p:pic>
      <p:sp>
        <p:nvSpPr>
          <p:cNvPr id="4" name="正方形/長方形 3"/>
          <p:cNvSpPr/>
          <p:nvPr/>
        </p:nvSpPr>
        <p:spPr>
          <a:xfrm>
            <a:off x="5213684" y="6546867"/>
            <a:ext cx="7066547" cy="369332"/>
          </a:xfrm>
          <a:prstGeom prst="rect">
            <a:avLst/>
          </a:prstGeom>
        </p:spPr>
        <p:txBody>
          <a:bodyPr wrap="square">
            <a:spAutoFit/>
          </a:bodyPr>
          <a:lstStyle/>
          <a:p>
            <a:r>
              <a:rPr lang="ja-JP" altLang="en-US" dirty="0"/>
              <a:t>https://create-it-myself.com/research/study-ppm-spec/</a:t>
            </a:r>
          </a:p>
        </p:txBody>
      </p:sp>
      <p:sp>
        <p:nvSpPr>
          <p:cNvPr id="5" name="テキスト ボックス 4"/>
          <p:cNvSpPr txBox="1"/>
          <p:nvPr/>
        </p:nvSpPr>
        <p:spPr>
          <a:xfrm>
            <a:off x="1962773" y="2253347"/>
            <a:ext cx="3931400" cy="1754326"/>
          </a:xfrm>
          <a:prstGeom prst="rect">
            <a:avLst/>
          </a:prstGeom>
          <a:noFill/>
        </p:spPr>
        <p:txBody>
          <a:bodyPr wrap="square" rtlCol="0">
            <a:spAutoFit/>
          </a:bodyPr>
          <a:lstStyle/>
          <a:p>
            <a:r>
              <a:rPr kumimoji="1" lang="en-US" altLang="ja-JP" dirty="0"/>
              <a:t>PPM</a:t>
            </a:r>
            <a:r>
              <a:rPr kumimoji="1" lang="ja-JP" altLang="en-US" dirty="0"/>
              <a:t>設定：</a:t>
            </a:r>
            <a:r>
              <a:rPr kumimoji="1" lang="en-US" altLang="ja-JP" dirty="0"/>
              <a:t>Down pulse</a:t>
            </a:r>
          </a:p>
          <a:p>
            <a:r>
              <a:rPr kumimoji="1" lang="en-US" altLang="ja-JP" dirty="0"/>
              <a:t>PPM</a:t>
            </a:r>
            <a:r>
              <a:rPr kumimoji="1" lang="ja-JP" altLang="en-US" dirty="0"/>
              <a:t>フレーム幅：</a:t>
            </a:r>
            <a:r>
              <a:rPr kumimoji="1" lang="en-US" altLang="ja-JP" dirty="0">
                <a:solidFill>
                  <a:srgbClr val="FF0000"/>
                </a:solidFill>
              </a:rPr>
              <a:t>22.5 </a:t>
            </a:r>
            <a:r>
              <a:rPr kumimoji="1" lang="en-US" altLang="ja-JP" dirty="0" err="1">
                <a:solidFill>
                  <a:srgbClr val="FF0000"/>
                </a:solidFill>
              </a:rPr>
              <a:t>ms</a:t>
            </a:r>
            <a:endParaRPr kumimoji="1" lang="en-US" altLang="ja-JP" dirty="0">
              <a:solidFill>
                <a:srgbClr val="FF0000"/>
              </a:solidFill>
            </a:endParaRPr>
          </a:p>
          <a:p>
            <a:r>
              <a:rPr kumimoji="1" lang="en-US" altLang="ja-JP" dirty="0"/>
              <a:t>LOW</a:t>
            </a:r>
            <a:r>
              <a:rPr kumimoji="1" lang="ja-JP" altLang="en-US" dirty="0"/>
              <a:t>パルス幅：</a:t>
            </a:r>
            <a:r>
              <a:rPr lang="en-US" altLang="ja-JP" dirty="0"/>
              <a:t>0.3 </a:t>
            </a:r>
            <a:r>
              <a:rPr lang="en-US" altLang="ja-JP" dirty="0" err="1"/>
              <a:t>ms</a:t>
            </a:r>
            <a:endParaRPr kumimoji="1" lang="en-US" altLang="ja-JP" dirty="0"/>
          </a:p>
          <a:p>
            <a:r>
              <a:rPr lang="en-US" altLang="ja-JP" dirty="0"/>
              <a:t>CH</a:t>
            </a:r>
            <a:r>
              <a:rPr lang="ja-JP" altLang="en-US" dirty="0"/>
              <a:t>数：８</a:t>
            </a:r>
            <a:endParaRPr lang="en-US" altLang="ja-JP" dirty="0"/>
          </a:p>
          <a:p>
            <a:r>
              <a:rPr kumimoji="1" lang="ja-JP" altLang="en-US" dirty="0"/>
              <a:t>チャンネル幅：</a:t>
            </a:r>
            <a:r>
              <a:rPr kumimoji="1" lang="en-US" altLang="ja-JP" dirty="0"/>
              <a:t>1ms </a:t>
            </a:r>
            <a:r>
              <a:rPr kumimoji="1" lang="ja-JP" altLang="en-US" dirty="0"/>
              <a:t>～ </a:t>
            </a:r>
            <a:r>
              <a:rPr kumimoji="1" lang="en-US" altLang="ja-JP" dirty="0"/>
              <a:t>2ms</a:t>
            </a:r>
          </a:p>
          <a:p>
            <a:r>
              <a:rPr lang="ja-JP" altLang="en-US" dirty="0"/>
              <a:t>信号成分は </a:t>
            </a:r>
            <a:r>
              <a:rPr lang="en-US" altLang="ja-JP" dirty="0"/>
              <a:t> 0.7 </a:t>
            </a:r>
            <a:r>
              <a:rPr lang="en-US" altLang="ja-JP" dirty="0" err="1"/>
              <a:t>ms</a:t>
            </a:r>
            <a:r>
              <a:rPr lang="en-US" altLang="ja-JP" dirty="0"/>
              <a:t> </a:t>
            </a:r>
            <a:r>
              <a:rPr lang="ja-JP" altLang="en-US" dirty="0"/>
              <a:t>～ </a:t>
            </a:r>
            <a:r>
              <a:rPr lang="en-US" altLang="ja-JP" dirty="0"/>
              <a:t>1700 </a:t>
            </a:r>
            <a:r>
              <a:rPr lang="en-US" altLang="ja-JP" dirty="0" err="1"/>
              <a:t>ms</a:t>
            </a:r>
            <a:r>
              <a:rPr kumimoji="1" lang="en-US" altLang="ja-JP" dirty="0"/>
              <a:t> </a:t>
            </a:r>
          </a:p>
        </p:txBody>
      </p:sp>
      <p:sp>
        <p:nvSpPr>
          <p:cNvPr id="7" name="テキスト ボックス 6"/>
          <p:cNvSpPr txBox="1"/>
          <p:nvPr/>
        </p:nvSpPr>
        <p:spPr>
          <a:xfrm>
            <a:off x="118867" y="73781"/>
            <a:ext cx="4464347" cy="830997"/>
          </a:xfrm>
          <a:prstGeom prst="rect">
            <a:avLst/>
          </a:prstGeom>
          <a:noFill/>
        </p:spPr>
        <p:txBody>
          <a:bodyPr wrap="square" rtlCol="0">
            <a:spAutoFit/>
          </a:bodyPr>
          <a:lstStyle/>
          <a:p>
            <a:r>
              <a:rPr lang="en-US" altLang="ja-JP" sz="4800" dirty="0"/>
              <a:t>PPM</a:t>
            </a:r>
            <a:r>
              <a:rPr lang="ja-JP" altLang="en-US" sz="4800" dirty="0"/>
              <a:t>仕様</a:t>
            </a:r>
            <a:endParaRPr kumimoji="1" lang="ja-JP" altLang="en-US" sz="4800" dirty="0"/>
          </a:p>
        </p:txBody>
      </p:sp>
      <p:sp>
        <p:nvSpPr>
          <p:cNvPr id="6" name="テキスト ボックス 5"/>
          <p:cNvSpPr txBox="1"/>
          <p:nvPr/>
        </p:nvSpPr>
        <p:spPr>
          <a:xfrm>
            <a:off x="6059526" y="2253347"/>
            <a:ext cx="4054642" cy="923330"/>
          </a:xfrm>
          <a:prstGeom prst="rect">
            <a:avLst/>
          </a:prstGeom>
          <a:noFill/>
        </p:spPr>
        <p:txBody>
          <a:bodyPr wrap="square" rtlCol="0">
            <a:spAutoFit/>
          </a:bodyPr>
          <a:lstStyle/>
          <a:p>
            <a:r>
              <a:rPr kumimoji="1" lang="en-US" altLang="ja-JP" dirty="0"/>
              <a:t>CH</a:t>
            </a:r>
            <a:r>
              <a:rPr kumimoji="1" lang="ja-JP" altLang="en-US" dirty="0"/>
              <a:t>：</a:t>
            </a:r>
            <a:endParaRPr kumimoji="1" lang="en-US" altLang="ja-JP" dirty="0"/>
          </a:p>
          <a:p>
            <a:r>
              <a:rPr lang="en-US" altLang="ja-JP" dirty="0"/>
              <a:t>Roll, Pitch, Throttle, Yaw</a:t>
            </a:r>
          </a:p>
          <a:p>
            <a:r>
              <a:rPr kumimoji="1" lang="en-US" altLang="ja-JP" dirty="0"/>
              <a:t>AUX1-4</a:t>
            </a:r>
            <a:endParaRPr kumimoji="1" lang="ja-JP" altLang="en-US" dirty="0"/>
          </a:p>
        </p:txBody>
      </p:sp>
      <p:sp>
        <p:nvSpPr>
          <p:cNvPr id="8" name="テキスト ボックス 7"/>
          <p:cNvSpPr txBox="1"/>
          <p:nvPr/>
        </p:nvSpPr>
        <p:spPr>
          <a:xfrm>
            <a:off x="3728743" y="429752"/>
            <a:ext cx="4620126" cy="369332"/>
          </a:xfrm>
          <a:prstGeom prst="rect">
            <a:avLst/>
          </a:prstGeom>
          <a:noFill/>
        </p:spPr>
        <p:txBody>
          <a:bodyPr wrap="square" rtlCol="0">
            <a:spAutoFit/>
          </a:bodyPr>
          <a:lstStyle/>
          <a:p>
            <a:r>
              <a:rPr kumimoji="1" lang="ja-JP" altLang="en-US" dirty="0"/>
              <a:t>オシロスコープで確認すること</a:t>
            </a:r>
          </a:p>
        </p:txBody>
      </p:sp>
      <p:sp>
        <p:nvSpPr>
          <p:cNvPr id="2" name="テキスト ボックス 1"/>
          <p:cNvSpPr txBox="1"/>
          <p:nvPr/>
        </p:nvSpPr>
        <p:spPr>
          <a:xfrm>
            <a:off x="790965" y="3984609"/>
            <a:ext cx="8941432" cy="2862322"/>
          </a:xfrm>
          <a:prstGeom prst="rect">
            <a:avLst/>
          </a:prstGeom>
          <a:noFill/>
        </p:spPr>
        <p:txBody>
          <a:bodyPr wrap="square" rtlCol="0">
            <a:spAutoFit/>
          </a:bodyPr>
          <a:lstStyle/>
          <a:p>
            <a:r>
              <a:rPr kumimoji="1" lang="ja-JP" altLang="en-US" dirty="0"/>
              <a:t>注意点：</a:t>
            </a:r>
            <a:endParaRPr kumimoji="1" lang="en-US" altLang="ja-JP" dirty="0"/>
          </a:p>
          <a:p>
            <a:r>
              <a:rPr lang="ja-JP" altLang="en-US" dirty="0"/>
              <a:t>・</a:t>
            </a:r>
            <a:r>
              <a:rPr kumimoji="1" lang="en-US" altLang="ja-JP" dirty="0"/>
              <a:t>PPM</a:t>
            </a:r>
            <a:r>
              <a:rPr lang="ja-JP" altLang="en-US" dirty="0"/>
              <a:t>フレーム幅は</a:t>
            </a:r>
            <a:r>
              <a:rPr lang="en-US" altLang="ja-JP" dirty="0" err="1"/>
              <a:t>arduino</a:t>
            </a:r>
            <a:r>
              <a:rPr lang="ja-JP" altLang="en-US" dirty="0"/>
              <a:t>プログラムでは</a:t>
            </a:r>
            <a:r>
              <a:rPr lang="en-US" altLang="ja-JP" dirty="0"/>
              <a:t>22.3 </a:t>
            </a:r>
            <a:r>
              <a:rPr lang="en-US" altLang="ja-JP" dirty="0" err="1"/>
              <a:t>ms</a:t>
            </a:r>
            <a:r>
              <a:rPr lang="en-US" altLang="ja-JP" dirty="0"/>
              <a:t> </a:t>
            </a:r>
            <a:r>
              <a:rPr lang="ja-JP" altLang="en-US" dirty="0"/>
              <a:t>としている。</a:t>
            </a:r>
            <a:endParaRPr lang="en-US" altLang="ja-JP" dirty="0"/>
          </a:p>
          <a:p>
            <a:r>
              <a:rPr lang="ja-JP" altLang="en-US" dirty="0"/>
              <a:t>・</a:t>
            </a:r>
            <a:r>
              <a:rPr lang="en-US" altLang="ja-JP" dirty="0"/>
              <a:t>MATLAB</a:t>
            </a:r>
            <a:r>
              <a:rPr lang="ja-JP" altLang="en-US" dirty="0"/>
              <a:t>から送信する信号</a:t>
            </a:r>
            <a:r>
              <a:rPr lang="en-US" altLang="ja-JP" dirty="0"/>
              <a:t>(0-1000)</a:t>
            </a:r>
            <a:r>
              <a:rPr lang="ja-JP" altLang="en-US" dirty="0"/>
              <a:t>が以下の</a:t>
            </a:r>
            <a:r>
              <a:rPr lang="en-US" altLang="ja-JP" dirty="0"/>
              <a:t>PPMHIGH</a:t>
            </a:r>
            <a:r>
              <a:rPr lang="ja-JP" altLang="en-US" dirty="0"/>
              <a:t>幅に対応</a:t>
            </a:r>
            <a:endParaRPr lang="en-US" altLang="ja-JP" dirty="0"/>
          </a:p>
          <a:p>
            <a:r>
              <a:rPr lang="en-US" altLang="ja-JP" dirty="0"/>
              <a:t>1-4 CH </a:t>
            </a:r>
            <a:r>
              <a:rPr lang="ja-JP" altLang="en-US" dirty="0"/>
              <a:t>： </a:t>
            </a:r>
            <a:r>
              <a:rPr lang="en-US" altLang="ja-JP" dirty="0"/>
              <a:t>700 - 1700</a:t>
            </a:r>
          </a:p>
          <a:p>
            <a:r>
              <a:rPr lang="en-US" altLang="ja-JP" dirty="0"/>
              <a:t>5-8 CH </a:t>
            </a:r>
            <a:r>
              <a:rPr lang="ja-JP" altLang="en-US" dirty="0"/>
              <a:t>： </a:t>
            </a:r>
            <a:r>
              <a:rPr lang="en-US" altLang="ja-JP" dirty="0"/>
              <a:t>1700 - 700</a:t>
            </a:r>
            <a:r>
              <a:rPr lang="ja-JP" altLang="en-US" dirty="0"/>
              <a:t> </a:t>
            </a:r>
            <a:endParaRPr lang="en-US" altLang="ja-JP" dirty="0"/>
          </a:p>
          <a:p>
            <a:r>
              <a:rPr kumimoji="1" lang="ja-JP" altLang="en-US" dirty="0"/>
              <a:t>・</a:t>
            </a:r>
            <a:r>
              <a:rPr kumimoji="1" lang="en-US" altLang="ja-JP" dirty="0"/>
              <a:t>HIGH</a:t>
            </a:r>
            <a:r>
              <a:rPr kumimoji="1" lang="ja-JP" altLang="en-US" dirty="0"/>
              <a:t>幅（</a:t>
            </a:r>
            <a:r>
              <a:rPr kumimoji="1" lang="en-US" altLang="ja-JP" dirty="0"/>
              <a:t>700-1700</a:t>
            </a:r>
            <a:r>
              <a:rPr kumimoji="1" lang="ja-JP" altLang="en-US" dirty="0"/>
              <a:t>）が</a:t>
            </a:r>
            <a:r>
              <a:rPr kumimoji="1" lang="en-US" altLang="ja-JP" dirty="0"/>
              <a:t>FC</a:t>
            </a:r>
            <a:r>
              <a:rPr kumimoji="1" lang="ja-JP" altLang="en-US" dirty="0"/>
              <a:t>上のスロットルに以下のように対応</a:t>
            </a:r>
            <a:endParaRPr kumimoji="1" lang="en-US" altLang="ja-JP" dirty="0"/>
          </a:p>
          <a:p>
            <a:r>
              <a:rPr kumimoji="1" lang="en-US" altLang="ja-JP" dirty="0"/>
              <a:t>1-4 CH </a:t>
            </a:r>
            <a:r>
              <a:rPr kumimoji="1" lang="ja-JP" altLang="en-US" dirty="0"/>
              <a:t>： </a:t>
            </a:r>
            <a:r>
              <a:rPr kumimoji="1" lang="en-US" altLang="ja-JP" dirty="0"/>
              <a:t>1</a:t>
            </a:r>
            <a:r>
              <a:rPr lang="en-US" altLang="ja-JP" dirty="0"/>
              <a:t>000 - 2000</a:t>
            </a:r>
          </a:p>
          <a:p>
            <a:r>
              <a:rPr kumimoji="1" lang="en-US" altLang="ja-JP" dirty="0"/>
              <a:t>5-8</a:t>
            </a:r>
            <a:r>
              <a:rPr lang="ja-JP" altLang="en-US" dirty="0"/>
              <a:t> </a:t>
            </a:r>
            <a:r>
              <a:rPr lang="en-US" altLang="ja-JP" dirty="0"/>
              <a:t>CH </a:t>
            </a:r>
            <a:r>
              <a:rPr lang="ja-JP" altLang="en-US" dirty="0"/>
              <a:t>： </a:t>
            </a:r>
            <a:r>
              <a:rPr lang="en-US" altLang="ja-JP" dirty="0"/>
              <a:t>2000 – 1000</a:t>
            </a:r>
          </a:p>
          <a:p>
            <a:r>
              <a:rPr lang="ja-JP" altLang="en-US" dirty="0"/>
              <a:t>・上記を合わせて</a:t>
            </a:r>
            <a:r>
              <a:rPr lang="en-US" altLang="ja-JP" dirty="0"/>
              <a:t>MATLAB</a:t>
            </a:r>
            <a:r>
              <a:rPr lang="ja-JP" altLang="en-US" dirty="0"/>
              <a:t>信号</a:t>
            </a:r>
            <a:r>
              <a:rPr lang="en-US" altLang="ja-JP" dirty="0"/>
              <a:t>(0-1000)</a:t>
            </a:r>
            <a:r>
              <a:rPr lang="ja-JP" altLang="en-US" dirty="0"/>
              <a:t>から</a:t>
            </a:r>
            <a:r>
              <a:rPr lang="en-US" altLang="ja-JP" dirty="0"/>
              <a:t>FC</a:t>
            </a:r>
            <a:r>
              <a:rPr lang="ja-JP" altLang="en-US" dirty="0"/>
              <a:t>上のスロットル</a:t>
            </a:r>
            <a:r>
              <a:rPr lang="en-US" altLang="ja-JP" dirty="0"/>
              <a:t>(1000-2000)</a:t>
            </a:r>
            <a:r>
              <a:rPr lang="ja-JP" altLang="en-US" dirty="0"/>
              <a:t>に対応</a:t>
            </a:r>
            <a:endParaRPr lang="en-US" altLang="ja-JP" dirty="0"/>
          </a:p>
          <a:p>
            <a:endParaRPr kumimoji="1" lang="ja-JP" altLang="en-US" dirty="0"/>
          </a:p>
        </p:txBody>
      </p:sp>
    </p:spTree>
    <p:extLst>
      <p:ext uri="{BB962C8B-B14F-4D97-AF65-F5344CB8AC3E}">
        <p14:creationId xmlns:p14="http://schemas.microsoft.com/office/powerpoint/2010/main" val="36426956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p:cNvSpPr txBox="1"/>
          <p:nvPr/>
        </p:nvSpPr>
        <p:spPr>
          <a:xfrm>
            <a:off x="118867" y="73781"/>
            <a:ext cx="9791252" cy="830997"/>
          </a:xfrm>
          <a:prstGeom prst="rect">
            <a:avLst/>
          </a:prstGeom>
          <a:noFill/>
        </p:spPr>
        <p:txBody>
          <a:bodyPr wrap="square" rtlCol="0">
            <a:spAutoFit/>
          </a:bodyPr>
          <a:lstStyle/>
          <a:p>
            <a:r>
              <a:rPr lang="en-US" altLang="ja-JP" sz="4800" dirty="0"/>
              <a:t>Transmitter</a:t>
            </a:r>
            <a:r>
              <a:rPr lang="ja-JP" altLang="en-US" sz="4800" dirty="0"/>
              <a:t>プログラム</a:t>
            </a:r>
            <a:endParaRPr kumimoji="1" lang="ja-JP" altLang="en-US" sz="4800" dirty="0"/>
          </a:p>
        </p:txBody>
      </p:sp>
      <p:sp>
        <p:nvSpPr>
          <p:cNvPr id="2" name="正方形/長方形 1"/>
          <p:cNvSpPr/>
          <p:nvPr/>
        </p:nvSpPr>
        <p:spPr>
          <a:xfrm>
            <a:off x="0" y="5376561"/>
            <a:ext cx="12191999" cy="1477328"/>
          </a:xfrm>
          <a:prstGeom prst="rect">
            <a:avLst/>
          </a:prstGeom>
        </p:spPr>
        <p:txBody>
          <a:bodyPr wrap="square">
            <a:spAutoFit/>
          </a:bodyPr>
          <a:lstStyle/>
          <a:p>
            <a:r>
              <a:rPr lang="en-US" altLang="ja-JP" dirty="0"/>
              <a:t>[1] </a:t>
            </a:r>
            <a:r>
              <a:rPr lang="en-US" altLang="ja-JP" dirty="0">
                <a:hlinkClick r:id="rId2"/>
              </a:rPr>
              <a:t>https://github.com/pascallanger/DIY-Multiprotocol-TX-Module</a:t>
            </a:r>
            <a:endParaRPr lang="en-US" altLang="ja-JP" dirty="0"/>
          </a:p>
          <a:p>
            <a:r>
              <a:rPr lang="en-US" altLang="ja-JP" dirty="0"/>
              <a:t>[2] https://github.com/pascallanger/DIY-Multiprotocol-TX-Module/blob/master/docs/Arduino_IDE_Boards.md</a:t>
            </a:r>
          </a:p>
          <a:p>
            <a:r>
              <a:rPr lang="en-US" altLang="ja-JP" dirty="0"/>
              <a:t>[3] </a:t>
            </a:r>
            <a:r>
              <a:rPr lang="en-US" altLang="ja-JP" dirty="0">
                <a:hlinkClick r:id="rId3"/>
              </a:rPr>
              <a:t>https://raw.githubusercontent.com/pascallanger/DIY-Multiprotocol-TX-Module-Boards/master/package_multi_4in1_board_index.json</a:t>
            </a:r>
            <a:endParaRPr lang="en-US" altLang="ja-JP" dirty="0"/>
          </a:p>
          <a:p>
            <a:r>
              <a:rPr lang="en-US" altLang="ja-JP" dirty="0"/>
              <a:t>[4] </a:t>
            </a:r>
            <a:r>
              <a:rPr lang="ja-JP" altLang="en-US" dirty="0"/>
              <a:t>https://www.silabs.com/developers/usb-to-uart-bridge-vcp-drivers</a:t>
            </a:r>
          </a:p>
        </p:txBody>
      </p:sp>
      <p:sp>
        <p:nvSpPr>
          <p:cNvPr id="3" name="テキスト ボックス 2"/>
          <p:cNvSpPr txBox="1"/>
          <p:nvPr/>
        </p:nvSpPr>
        <p:spPr>
          <a:xfrm>
            <a:off x="667265" y="1248032"/>
            <a:ext cx="10317892" cy="3416320"/>
          </a:xfrm>
          <a:prstGeom prst="rect">
            <a:avLst/>
          </a:prstGeom>
          <a:noFill/>
        </p:spPr>
        <p:txBody>
          <a:bodyPr wrap="square" rtlCol="0">
            <a:spAutoFit/>
          </a:bodyPr>
          <a:lstStyle/>
          <a:p>
            <a:r>
              <a:rPr lang="ja-JP" altLang="en-US" dirty="0"/>
              <a:t>手順</a:t>
            </a:r>
            <a:endParaRPr lang="en-US" altLang="ja-JP" dirty="0"/>
          </a:p>
          <a:p>
            <a:r>
              <a:rPr lang="ja-JP" altLang="en-US" dirty="0"/>
              <a:t>１．</a:t>
            </a:r>
            <a:r>
              <a:rPr lang="en-US" altLang="ja-JP" dirty="0"/>
              <a:t>[1]</a:t>
            </a:r>
            <a:r>
              <a:rPr lang="ja-JP" altLang="en-US" dirty="0"/>
              <a:t>をクローン</a:t>
            </a:r>
            <a:endParaRPr lang="en-US" altLang="ja-JP" dirty="0"/>
          </a:p>
          <a:p>
            <a:r>
              <a:rPr lang="ja-JP" altLang="en-US" dirty="0"/>
              <a:t>２．共通プログラム</a:t>
            </a:r>
            <a:r>
              <a:rPr lang="en-US" altLang="ja-JP" dirty="0"/>
              <a:t>&gt;experiment&gt;DIY-Multiprotocol-TX-Module.txt</a:t>
            </a:r>
            <a:r>
              <a:rPr lang="ja-JP" altLang="en-US" dirty="0"/>
              <a:t>に従い</a:t>
            </a:r>
            <a:endParaRPr lang="en-US" altLang="ja-JP" dirty="0"/>
          </a:p>
          <a:p>
            <a:r>
              <a:rPr lang="en-US" altLang="ja-JP" dirty="0"/>
              <a:t>	</a:t>
            </a:r>
            <a:r>
              <a:rPr lang="en-US" altLang="ja-JP" dirty="0" err="1"/>
              <a:t>Multiprotocol.ino</a:t>
            </a:r>
            <a:r>
              <a:rPr lang="ja-JP" altLang="en-US" dirty="0"/>
              <a:t>と</a:t>
            </a:r>
            <a:r>
              <a:rPr lang="en-US" altLang="ja-JP" dirty="0"/>
              <a:t>_</a:t>
            </a:r>
            <a:r>
              <a:rPr lang="en-US" altLang="ja-JP" dirty="0" err="1"/>
              <a:t>Config.h</a:t>
            </a:r>
            <a:r>
              <a:rPr lang="en-US" altLang="ja-JP" dirty="0"/>
              <a:t> </a:t>
            </a:r>
            <a:r>
              <a:rPr lang="ja-JP" altLang="en-US" dirty="0"/>
              <a:t>を書き換える</a:t>
            </a:r>
            <a:endParaRPr lang="en-US" altLang="ja-JP" dirty="0"/>
          </a:p>
          <a:p>
            <a:r>
              <a:rPr lang="ja-JP" altLang="en-US" dirty="0"/>
              <a:t>３．</a:t>
            </a:r>
            <a:r>
              <a:rPr lang="en-US" altLang="ja-JP" dirty="0"/>
              <a:t>[2]</a:t>
            </a:r>
            <a:r>
              <a:rPr lang="ja-JP" altLang="en-US" dirty="0"/>
              <a:t>に従い焼き込む</a:t>
            </a:r>
            <a:endParaRPr lang="en-US" altLang="ja-JP" dirty="0"/>
          </a:p>
          <a:p>
            <a:r>
              <a:rPr lang="en-US" altLang="ja-JP" dirty="0"/>
              <a:t>	3.1. </a:t>
            </a:r>
            <a:r>
              <a:rPr lang="ja-JP" altLang="en-US" dirty="0"/>
              <a:t>ボードマネージャ</a:t>
            </a:r>
            <a:r>
              <a:rPr lang="en-US" altLang="ja-JP" dirty="0"/>
              <a:t>URL[3] </a:t>
            </a:r>
            <a:r>
              <a:rPr lang="ja-JP" altLang="en-US" dirty="0"/>
              <a:t>追加</a:t>
            </a:r>
            <a:endParaRPr lang="en-US" altLang="ja-JP" dirty="0"/>
          </a:p>
          <a:p>
            <a:r>
              <a:rPr lang="en-US" altLang="ja-JP" dirty="0"/>
              <a:t>	3.2. </a:t>
            </a:r>
            <a:r>
              <a:rPr lang="ja-JP" altLang="en-US" dirty="0"/>
              <a:t>ボードマネージャとして </a:t>
            </a:r>
            <a:r>
              <a:rPr lang="en-US" altLang="ja-JP" dirty="0"/>
              <a:t>MULTI-Module STM32 Boards</a:t>
            </a:r>
            <a:r>
              <a:rPr lang="ja-JP" altLang="en-US" dirty="0"/>
              <a:t>インストール</a:t>
            </a:r>
            <a:endParaRPr lang="en-US" altLang="ja-JP" dirty="0"/>
          </a:p>
          <a:p>
            <a:r>
              <a:rPr lang="en-US" altLang="ja-JP" dirty="0"/>
              <a:t>	3.3. </a:t>
            </a:r>
            <a:r>
              <a:rPr lang="ja-JP" altLang="en-US" dirty="0"/>
              <a:t>ボードとして </a:t>
            </a:r>
            <a:r>
              <a:rPr lang="en-US" altLang="ja-JP" dirty="0"/>
              <a:t>Multi X-in-1 STM32F 103CB (128KB)</a:t>
            </a:r>
            <a:r>
              <a:rPr lang="ja-JP" altLang="en-US" dirty="0"/>
              <a:t>選択</a:t>
            </a:r>
            <a:endParaRPr lang="en-US" altLang="ja-JP" dirty="0"/>
          </a:p>
          <a:p>
            <a:r>
              <a:rPr lang="en-US" altLang="ja-JP" dirty="0"/>
              <a:t>	3.4. [3] </a:t>
            </a:r>
            <a:r>
              <a:rPr lang="ja-JP" altLang="en-US" dirty="0"/>
              <a:t>よりドライバ</a:t>
            </a:r>
            <a:r>
              <a:rPr lang="en-US" altLang="ja-JP" dirty="0"/>
              <a:t>(Universal Windows Driver)</a:t>
            </a:r>
            <a:r>
              <a:rPr lang="ja-JP" altLang="en-US" dirty="0"/>
              <a:t>をインストール</a:t>
            </a:r>
            <a:endParaRPr lang="en-US" altLang="ja-JP" dirty="0"/>
          </a:p>
          <a:p>
            <a:r>
              <a:rPr lang="en-US" altLang="ja-JP" dirty="0"/>
              <a:t>	3.5. JP4IN1</a:t>
            </a:r>
            <a:r>
              <a:rPr lang="ja-JP" altLang="en-US" dirty="0"/>
              <a:t>モジュールを</a:t>
            </a:r>
            <a:r>
              <a:rPr lang="en-US" altLang="ja-JP" dirty="0"/>
              <a:t>USB</a:t>
            </a:r>
            <a:r>
              <a:rPr lang="ja-JP" altLang="en-US" dirty="0"/>
              <a:t>で接続</a:t>
            </a:r>
            <a:endParaRPr lang="en-US" altLang="ja-JP" dirty="0"/>
          </a:p>
          <a:p>
            <a:r>
              <a:rPr lang="en-US" altLang="ja-JP" dirty="0"/>
              <a:t>	3.6. </a:t>
            </a:r>
            <a:r>
              <a:rPr lang="en-US" altLang="ja-JP" dirty="0" err="1"/>
              <a:t>Multiprotocol.ino</a:t>
            </a:r>
            <a:r>
              <a:rPr lang="en-US" altLang="ja-JP" dirty="0"/>
              <a:t> </a:t>
            </a:r>
            <a:r>
              <a:rPr lang="ja-JP" altLang="en-US" dirty="0"/>
              <a:t>を書き込む（</a:t>
            </a:r>
            <a:r>
              <a:rPr lang="en-US" altLang="ja-JP" dirty="0" err="1"/>
              <a:t>github</a:t>
            </a:r>
            <a:r>
              <a:rPr lang="ja-JP" altLang="en-US" dirty="0"/>
              <a:t>からクローンしてきたままのフォルダ構成）</a:t>
            </a:r>
            <a:endParaRPr lang="en-US" altLang="ja-JP" dirty="0"/>
          </a:p>
          <a:p>
            <a:endParaRPr kumimoji="1" lang="ja-JP" altLang="en-US" dirty="0"/>
          </a:p>
        </p:txBody>
      </p:sp>
      <p:sp>
        <p:nvSpPr>
          <p:cNvPr id="9" name="テキスト ボックス 8"/>
          <p:cNvSpPr txBox="1"/>
          <p:nvPr/>
        </p:nvSpPr>
        <p:spPr>
          <a:xfrm>
            <a:off x="469557" y="4547286"/>
            <a:ext cx="8921578" cy="369332"/>
          </a:xfrm>
          <a:prstGeom prst="rect">
            <a:avLst/>
          </a:prstGeom>
          <a:noFill/>
        </p:spPr>
        <p:txBody>
          <a:bodyPr wrap="square" rtlCol="0">
            <a:spAutoFit/>
          </a:bodyPr>
          <a:lstStyle/>
          <a:p>
            <a:r>
              <a:rPr kumimoji="1" lang="ja-JP" altLang="en-US" dirty="0"/>
              <a:t>注：手順２では基本的に</a:t>
            </a:r>
            <a:r>
              <a:rPr kumimoji="1" lang="en-US" altLang="ja-JP" dirty="0" err="1"/>
              <a:t>futaba</a:t>
            </a:r>
            <a:r>
              <a:rPr kumimoji="1" lang="ja-JP" altLang="en-US" dirty="0"/>
              <a:t>用プロトコルのみになるように設定しているだけ</a:t>
            </a:r>
          </a:p>
        </p:txBody>
      </p:sp>
    </p:spTree>
    <p:extLst>
      <p:ext uri="{BB962C8B-B14F-4D97-AF65-F5344CB8AC3E}">
        <p14:creationId xmlns:p14="http://schemas.microsoft.com/office/powerpoint/2010/main" val="23878460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p>
            <a:pPr marL="0" indent="0">
              <a:buNone/>
            </a:pPr>
            <a:r>
              <a:rPr kumimoji="1" lang="en-US" altLang="ja-JP" dirty="0"/>
              <a:t>【</a:t>
            </a:r>
            <a:r>
              <a:rPr kumimoji="1" lang="ja-JP" altLang="en-US" dirty="0"/>
              <a:t>正常な状態</a:t>
            </a:r>
            <a:r>
              <a:rPr kumimoji="1" lang="en-US" altLang="ja-JP" dirty="0"/>
              <a:t>】</a:t>
            </a:r>
          </a:p>
          <a:p>
            <a:r>
              <a:rPr kumimoji="1" lang="en-US" altLang="ja-JP" dirty="0"/>
              <a:t>Transmitter</a:t>
            </a:r>
            <a:r>
              <a:rPr kumimoji="1" lang="ja-JP" altLang="en-US" dirty="0"/>
              <a:t>の赤</a:t>
            </a:r>
            <a:r>
              <a:rPr kumimoji="1" lang="en-US" altLang="ja-JP" dirty="0"/>
              <a:t>LED</a:t>
            </a:r>
            <a:r>
              <a:rPr kumimoji="1" lang="ja-JP" altLang="en-US" dirty="0"/>
              <a:t>が点灯</a:t>
            </a:r>
            <a:endParaRPr kumimoji="1" lang="en-US" altLang="ja-JP" dirty="0"/>
          </a:p>
          <a:p>
            <a:r>
              <a:rPr lang="en-US" altLang="ja-JP" dirty="0"/>
              <a:t>Arduino onboard </a:t>
            </a:r>
            <a:r>
              <a:rPr lang="ja-JP" altLang="en-US" dirty="0"/>
              <a:t>（緑）</a:t>
            </a:r>
            <a:r>
              <a:rPr lang="en-US" altLang="ja-JP" dirty="0"/>
              <a:t>LED </a:t>
            </a:r>
            <a:r>
              <a:rPr lang="ja-JP" altLang="en-US" dirty="0"/>
              <a:t>点灯</a:t>
            </a:r>
            <a:endParaRPr kumimoji="1" lang="en-US" altLang="ja-JP" dirty="0"/>
          </a:p>
          <a:p>
            <a:endParaRPr kumimoji="1" lang="en-US" altLang="ja-JP" dirty="0"/>
          </a:p>
          <a:p>
            <a:pPr marL="0" indent="0">
              <a:buNone/>
            </a:pPr>
            <a:r>
              <a:rPr lang="en-US" altLang="ja-JP" dirty="0"/>
              <a:t>【</a:t>
            </a:r>
            <a:r>
              <a:rPr lang="ja-JP" altLang="en-US" dirty="0"/>
              <a:t>異常時</a:t>
            </a:r>
            <a:r>
              <a:rPr lang="en-US" altLang="ja-JP" dirty="0"/>
              <a:t>】</a:t>
            </a:r>
          </a:p>
          <a:p>
            <a:r>
              <a:rPr lang="en-US" altLang="ja-JP" dirty="0"/>
              <a:t>Transmitter </a:t>
            </a:r>
            <a:r>
              <a:rPr lang="ja-JP" altLang="en-US" dirty="0"/>
              <a:t>赤</a:t>
            </a:r>
            <a:r>
              <a:rPr lang="en-US" altLang="ja-JP" dirty="0"/>
              <a:t>LED</a:t>
            </a:r>
            <a:r>
              <a:rPr lang="ja-JP" altLang="en-US" dirty="0"/>
              <a:t>点滅（</a:t>
            </a:r>
            <a:r>
              <a:rPr lang="en-US" altLang="ja-JP" dirty="0"/>
              <a:t>2Hz</a:t>
            </a:r>
            <a:r>
              <a:rPr lang="ja-JP" altLang="en-US" dirty="0"/>
              <a:t>程度）：</a:t>
            </a:r>
            <a:r>
              <a:rPr lang="en-US" altLang="ja-JP" dirty="0"/>
              <a:t>ppm</a:t>
            </a:r>
            <a:r>
              <a:rPr lang="ja-JP" altLang="en-US" dirty="0"/>
              <a:t>が不適切</a:t>
            </a:r>
          </a:p>
          <a:p>
            <a:r>
              <a:rPr lang="en-US" altLang="ja-JP" dirty="0"/>
              <a:t>Transmitter </a:t>
            </a:r>
            <a:r>
              <a:rPr lang="ja-JP" altLang="en-US" dirty="0"/>
              <a:t>赤緑</a:t>
            </a:r>
            <a:r>
              <a:rPr lang="en-US" altLang="ja-JP" dirty="0"/>
              <a:t>LED</a:t>
            </a:r>
            <a:r>
              <a:rPr lang="ja-JP" altLang="en-US" dirty="0"/>
              <a:t>消灯：電力不足</a:t>
            </a:r>
          </a:p>
          <a:p>
            <a:r>
              <a:rPr lang="en-US" altLang="ja-JP" dirty="0"/>
              <a:t>Arduino onboard </a:t>
            </a:r>
            <a:r>
              <a:rPr lang="ja-JP" altLang="en-US" dirty="0"/>
              <a:t>（緑）</a:t>
            </a:r>
            <a:r>
              <a:rPr lang="en-US" altLang="ja-JP" dirty="0"/>
              <a:t>LED </a:t>
            </a:r>
            <a:r>
              <a:rPr lang="ja-JP" altLang="en-US" dirty="0"/>
              <a:t>消灯：緊急時モード</a:t>
            </a:r>
            <a:endParaRPr lang="en-US" altLang="ja-JP" dirty="0"/>
          </a:p>
          <a:p>
            <a:endParaRPr kumimoji="1" lang="en-US" altLang="ja-JP" dirty="0"/>
          </a:p>
          <a:p>
            <a:endParaRPr kumimoji="1" lang="en-US" altLang="ja-JP" dirty="0"/>
          </a:p>
          <a:p>
            <a:pPr marL="0" indent="0">
              <a:buNone/>
            </a:pPr>
            <a:endParaRPr kumimoji="1" lang="ja-JP" altLang="en-US" dirty="0"/>
          </a:p>
        </p:txBody>
      </p:sp>
      <p:sp>
        <p:nvSpPr>
          <p:cNvPr id="4" name="テキスト ボックス 3"/>
          <p:cNvSpPr txBox="1"/>
          <p:nvPr/>
        </p:nvSpPr>
        <p:spPr>
          <a:xfrm>
            <a:off x="118867" y="73781"/>
            <a:ext cx="4464347" cy="830997"/>
          </a:xfrm>
          <a:prstGeom prst="rect">
            <a:avLst/>
          </a:prstGeom>
          <a:noFill/>
        </p:spPr>
        <p:txBody>
          <a:bodyPr wrap="square" rtlCol="0">
            <a:spAutoFit/>
          </a:bodyPr>
          <a:lstStyle/>
          <a:p>
            <a:r>
              <a:rPr lang="ja-JP" altLang="en-US" sz="4800" dirty="0"/>
              <a:t>デバッグ</a:t>
            </a:r>
            <a:endParaRPr kumimoji="1" lang="ja-JP" altLang="en-US" sz="4800" dirty="0"/>
          </a:p>
        </p:txBody>
      </p:sp>
    </p:spTree>
    <p:extLst>
      <p:ext uri="{BB962C8B-B14F-4D97-AF65-F5344CB8AC3E}">
        <p14:creationId xmlns:p14="http://schemas.microsoft.com/office/powerpoint/2010/main" val="207512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7" y="73781"/>
            <a:ext cx="4464347" cy="830997"/>
          </a:xfrm>
          <a:prstGeom prst="rect">
            <a:avLst/>
          </a:prstGeom>
          <a:noFill/>
        </p:spPr>
        <p:txBody>
          <a:bodyPr wrap="square" rtlCol="0">
            <a:spAutoFit/>
          </a:bodyPr>
          <a:lstStyle/>
          <a:p>
            <a:r>
              <a:rPr lang="ja-JP" altLang="en-US" sz="4800" dirty="0"/>
              <a:t>要検討事項</a:t>
            </a:r>
            <a:endParaRPr kumimoji="1" lang="ja-JP" altLang="en-US" sz="4800" dirty="0"/>
          </a:p>
        </p:txBody>
      </p:sp>
      <p:sp>
        <p:nvSpPr>
          <p:cNvPr id="6" name="コンテンツ プレースホルダー 2"/>
          <p:cNvSpPr>
            <a:spLocks noGrp="1"/>
          </p:cNvSpPr>
          <p:nvPr>
            <p:ph idx="1"/>
          </p:nvPr>
        </p:nvSpPr>
        <p:spPr>
          <a:xfrm>
            <a:off x="838200" y="1825625"/>
            <a:ext cx="10515600" cy="4351338"/>
          </a:xfrm>
        </p:spPr>
        <p:txBody>
          <a:bodyPr/>
          <a:lstStyle/>
          <a:p>
            <a:pPr marL="0" indent="0">
              <a:buNone/>
            </a:pPr>
            <a:r>
              <a:rPr lang="en-US" altLang="ja-JP" dirty="0"/>
              <a:t>HL</a:t>
            </a:r>
            <a:r>
              <a:rPr lang="ja-JP" altLang="en-US" dirty="0"/>
              <a:t>コントローラで算出した入力から</a:t>
            </a:r>
            <a:r>
              <a:rPr lang="en-US" altLang="ja-JP" dirty="0"/>
              <a:t>CH</a:t>
            </a:r>
            <a:r>
              <a:rPr lang="ja-JP" altLang="en-US" dirty="0"/>
              <a:t>値への変換</a:t>
            </a:r>
            <a:endParaRPr lang="en-US" altLang="ja-JP" dirty="0"/>
          </a:p>
          <a:p>
            <a:pPr marL="0" indent="0">
              <a:buNone/>
            </a:pPr>
            <a:r>
              <a:rPr lang="ja-JP" altLang="en-US" dirty="0"/>
              <a:t>・</a:t>
            </a:r>
            <a:r>
              <a:rPr lang="en-US" altLang="ja-JP" dirty="0"/>
              <a:t>Throttle Offset</a:t>
            </a:r>
            <a:r>
              <a:rPr lang="ja-JP" altLang="en-US" dirty="0"/>
              <a:t>値設定の自動化＝＞原理的に</a:t>
            </a:r>
            <a:r>
              <a:rPr lang="en-US" altLang="ja-JP" dirty="0"/>
              <a:t>FC</a:t>
            </a:r>
            <a:r>
              <a:rPr lang="ja-JP" altLang="en-US" dirty="0"/>
              <a:t>と通信しないと無理：周期</a:t>
            </a:r>
            <a:r>
              <a:rPr lang="en-US" altLang="ja-JP" dirty="0"/>
              <a:t>22.3ms</a:t>
            </a:r>
            <a:r>
              <a:rPr lang="ja-JP" altLang="en-US" dirty="0"/>
              <a:t>にしたことで安定したのであまり必要なさそう</a:t>
            </a:r>
            <a:endParaRPr lang="en-US" altLang="ja-JP" dirty="0"/>
          </a:p>
          <a:p>
            <a:pPr marL="0" indent="0">
              <a:buNone/>
            </a:pPr>
            <a:r>
              <a:rPr lang="ja-JP" altLang="en-US" dirty="0"/>
              <a:t>・</a:t>
            </a:r>
            <a:r>
              <a:rPr lang="en-US" altLang="ja-JP" dirty="0"/>
              <a:t>Gain</a:t>
            </a:r>
            <a:r>
              <a:rPr lang="ja-JP" altLang="en-US" dirty="0"/>
              <a:t>設定の自動化</a:t>
            </a:r>
            <a:endParaRPr lang="en-US" altLang="ja-JP" dirty="0"/>
          </a:p>
          <a:p>
            <a:pPr marL="0" indent="0">
              <a:buNone/>
            </a:pPr>
            <a:endParaRPr lang="en-US" altLang="ja-JP" dirty="0"/>
          </a:p>
          <a:p>
            <a:pPr marL="0" indent="0">
              <a:buNone/>
            </a:pPr>
            <a:r>
              <a:rPr lang="ja-JP" altLang="en-US" dirty="0"/>
              <a:t>ドローンと</a:t>
            </a:r>
            <a:r>
              <a:rPr lang="en-US" altLang="ja-JP" dirty="0"/>
              <a:t>MATLAB</a:t>
            </a:r>
            <a:r>
              <a:rPr lang="ja-JP" altLang="en-US" dirty="0"/>
              <a:t>プログラム上の機体番号、</a:t>
            </a:r>
            <a:r>
              <a:rPr lang="en-US" altLang="ja-JP" dirty="0"/>
              <a:t>Prime</a:t>
            </a:r>
            <a:r>
              <a:rPr lang="ja-JP" altLang="en-US" dirty="0"/>
              <a:t>剛体番号との対応関係を自動的</a:t>
            </a:r>
            <a:r>
              <a:rPr lang="en-US" altLang="ja-JP" dirty="0"/>
              <a:t>s</a:t>
            </a:r>
            <a:r>
              <a:rPr lang="ja-JP" altLang="en-US" dirty="0"/>
              <a:t>にチェックする機構</a:t>
            </a:r>
            <a:endParaRPr lang="en-US" altLang="ja-JP" dirty="0"/>
          </a:p>
        </p:txBody>
      </p:sp>
    </p:spTree>
    <p:extLst>
      <p:ext uri="{BB962C8B-B14F-4D97-AF65-F5344CB8AC3E}">
        <p14:creationId xmlns:p14="http://schemas.microsoft.com/office/powerpoint/2010/main" val="2500113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2" descr="https://images-na.ssl-images-amazon.com/images/I/31XHbcUQpJL._AC_.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30225" y="179870"/>
            <a:ext cx="2679167" cy="162051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楽天市場】Arduino Pro Mini 328 - 5V/16MHz：ロボショップ 楽天市場店"/>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10800000">
            <a:off x="4678996" y="3063429"/>
            <a:ext cx="3231624" cy="323162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mazon.co.jp | Frsky JR用のジャンパJP4IN1マルチプロトコル無線送信機モジュール対応OpenTX | ホビー 通販"/>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9226" y="821952"/>
            <a:ext cx="1951711" cy="595271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表 3"/>
          <p:cNvGraphicFramePr>
            <a:graphicFrameLocks noGrp="1"/>
          </p:cNvGraphicFramePr>
          <p:nvPr>
            <p:extLst>
              <p:ext uri="{D42A27DB-BD31-4B8C-83A1-F6EECF244321}">
                <p14:modId xmlns:p14="http://schemas.microsoft.com/office/powerpoint/2010/main" val="1970470974"/>
              </p:ext>
            </p:extLst>
          </p:nvPr>
        </p:nvGraphicFramePr>
        <p:xfrm>
          <a:off x="2226963" y="4694730"/>
          <a:ext cx="1601538" cy="1854200"/>
        </p:xfrm>
        <a:graphic>
          <a:graphicData uri="http://schemas.openxmlformats.org/drawingml/2006/table">
            <a:tbl>
              <a:tblPr firstRow="1" bandRow="1">
                <a:tableStyleId>{2D5ABB26-0587-4C30-8999-92F81FD0307C}</a:tableStyleId>
              </a:tblPr>
              <a:tblGrid>
                <a:gridCol w="1601538">
                  <a:extLst>
                    <a:ext uri="{9D8B030D-6E8A-4147-A177-3AD203B41FA5}">
                      <a16:colId xmlns:a16="http://schemas.microsoft.com/office/drawing/2014/main" val="1924783766"/>
                    </a:ext>
                  </a:extLst>
                </a:gridCol>
              </a:tblGrid>
              <a:tr h="370840">
                <a:tc>
                  <a:txBody>
                    <a:bodyPr/>
                    <a:lstStyle/>
                    <a:p>
                      <a:r>
                        <a:rPr kumimoji="1" lang="en-US" altLang="ja-JP" dirty="0"/>
                        <a:t>signal(ppm)</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2163275"/>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5231253"/>
                  </a:ext>
                </a:extLst>
              </a:tr>
              <a:tr h="370840">
                <a:tc>
                  <a:txBody>
                    <a:bodyPr/>
                    <a:lstStyle/>
                    <a:p>
                      <a:r>
                        <a:rPr kumimoji="1" lang="en-US" altLang="ja-JP" dirty="0"/>
                        <a:t>VCC(5V)</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1095198"/>
                  </a:ext>
                </a:extLst>
              </a:tr>
              <a:tr h="370840">
                <a:tc>
                  <a:txBody>
                    <a:bodyPr/>
                    <a:lstStyle/>
                    <a:p>
                      <a:r>
                        <a:rPr kumimoji="1" lang="en-US" altLang="ja-JP" dirty="0"/>
                        <a:t>GND</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851967"/>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4690524"/>
                  </a:ext>
                </a:extLst>
              </a:tr>
            </a:tbl>
          </a:graphicData>
        </a:graphic>
      </p:graphicFrame>
      <p:cxnSp>
        <p:nvCxnSpPr>
          <p:cNvPr id="6" name="直線コネクタ 5"/>
          <p:cNvCxnSpPr/>
          <p:nvPr/>
        </p:nvCxnSpPr>
        <p:spPr>
          <a:xfrm flipV="1">
            <a:off x="550855" y="4694730"/>
            <a:ext cx="1676108" cy="148147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flipV="1">
            <a:off x="558877" y="6548930"/>
            <a:ext cx="1668086" cy="14864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線コネクタ 10"/>
          <p:cNvCxnSpPr/>
          <p:nvPr/>
        </p:nvCxnSpPr>
        <p:spPr>
          <a:xfrm flipH="1">
            <a:off x="3799610" y="4895286"/>
            <a:ext cx="1783347" cy="802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テキスト ボックス 11"/>
          <p:cNvSpPr txBox="1"/>
          <p:nvPr/>
        </p:nvSpPr>
        <p:spPr>
          <a:xfrm>
            <a:off x="4733773" y="4872873"/>
            <a:ext cx="1322441" cy="369332"/>
          </a:xfrm>
          <a:prstGeom prst="rect">
            <a:avLst/>
          </a:prstGeom>
          <a:noFill/>
        </p:spPr>
        <p:txBody>
          <a:bodyPr wrap="square" rtlCol="0">
            <a:spAutoFit/>
          </a:bodyPr>
          <a:lstStyle/>
          <a:p>
            <a:r>
              <a:rPr lang="en-US" altLang="ja-JP" dirty="0"/>
              <a:t>A3</a:t>
            </a:r>
            <a:r>
              <a:rPr kumimoji="1" lang="en-US" altLang="ja-JP" dirty="0"/>
              <a:t>pin </a:t>
            </a:r>
            <a:endParaRPr kumimoji="1" lang="ja-JP" altLang="en-US" dirty="0"/>
          </a:p>
        </p:txBody>
      </p:sp>
      <p:sp>
        <p:nvSpPr>
          <p:cNvPr id="13" name="テキスト ボックス 12"/>
          <p:cNvSpPr txBox="1"/>
          <p:nvPr/>
        </p:nvSpPr>
        <p:spPr>
          <a:xfrm>
            <a:off x="4644189" y="1800383"/>
            <a:ext cx="4780547" cy="1200329"/>
          </a:xfrm>
          <a:prstGeom prst="rect">
            <a:avLst/>
          </a:prstGeom>
          <a:noFill/>
        </p:spPr>
        <p:txBody>
          <a:bodyPr wrap="square" rtlCol="0">
            <a:spAutoFit/>
          </a:bodyPr>
          <a:lstStyle/>
          <a:p>
            <a:r>
              <a:rPr lang="en-US" altLang="ja-JP" dirty="0" err="1"/>
              <a:t>Arduino_serial.ino</a:t>
            </a:r>
            <a:r>
              <a:rPr lang="ja-JP" altLang="en-US" dirty="0"/>
              <a:t>で指定している</a:t>
            </a:r>
            <a:endParaRPr lang="en-US" altLang="ja-JP" dirty="0"/>
          </a:p>
          <a:p>
            <a:r>
              <a:rPr lang="en-US" altLang="ja-JP" dirty="0"/>
              <a:t>A3pin : DIO</a:t>
            </a:r>
            <a:r>
              <a:rPr lang="ja-JP" altLang="en-US" dirty="0"/>
              <a:t>ならどの</a:t>
            </a:r>
            <a:r>
              <a:rPr lang="en-US" altLang="ja-JP" dirty="0"/>
              <a:t>pin</a:t>
            </a:r>
            <a:r>
              <a:rPr lang="ja-JP" altLang="en-US" dirty="0"/>
              <a:t>でも</a:t>
            </a:r>
            <a:r>
              <a:rPr lang="en-US" altLang="ja-JP" dirty="0"/>
              <a:t>OK</a:t>
            </a:r>
          </a:p>
          <a:p>
            <a:r>
              <a:rPr lang="en-US" altLang="ja-JP" dirty="0"/>
              <a:t>3pin : </a:t>
            </a:r>
            <a:r>
              <a:rPr lang="ja-JP" altLang="en-US" dirty="0"/>
              <a:t>割り込みに対応した</a:t>
            </a:r>
            <a:r>
              <a:rPr lang="en-US" altLang="ja-JP" dirty="0"/>
              <a:t>pin</a:t>
            </a:r>
            <a:endParaRPr lang="ja-JP" altLang="en-US" dirty="0"/>
          </a:p>
          <a:p>
            <a:endParaRPr kumimoji="1" lang="ja-JP" altLang="en-US" dirty="0"/>
          </a:p>
        </p:txBody>
      </p:sp>
      <p:pic>
        <p:nvPicPr>
          <p:cNvPr id="1030" name="Picture 6" descr="https://images-na.ssl-images-amazon.com/images/I/61t27kDCugL._SL1100_.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24736" y="3836414"/>
            <a:ext cx="2072918" cy="207291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カギ線コネクタ 14"/>
          <p:cNvCxnSpPr/>
          <p:nvPr/>
        </p:nvCxnSpPr>
        <p:spPr>
          <a:xfrm rot="10800000">
            <a:off x="7035247" y="4679241"/>
            <a:ext cx="2999090" cy="756228"/>
          </a:xfrm>
          <a:prstGeom prst="bentConnector3">
            <a:avLst>
              <a:gd name="adj1" fmla="val 50000"/>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カギ線コネクタ 19"/>
          <p:cNvCxnSpPr/>
          <p:nvPr/>
        </p:nvCxnSpPr>
        <p:spPr>
          <a:xfrm>
            <a:off x="7034463" y="5149517"/>
            <a:ext cx="2999874" cy="388421"/>
          </a:xfrm>
          <a:prstGeom prst="bentConnector3">
            <a:avLst>
              <a:gd name="adj1" fmla="val 43850"/>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テキスト ボックス 21"/>
          <p:cNvSpPr txBox="1"/>
          <p:nvPr/>
        </p:nvSpPr>
        <p:spPr>
          <a:xfrm>
            <a:off x="7145871" y="5149517"/>
            <a:ext cx="697627" cy="369332"/>
          </a:xfrm>
          <a:prstGeom prst="rect">
            <a:avLst/>
          </a:prstGeom>
          <a:noFill/>
        </p:spPr>
        <p:txBody>
          <a:bodyPr wrap="none" rtlCol="0">
            <a:spAutoFit/>
          </a:bodyPr>
          <a:lstStyle/>
          <a:p>
            <a:r>
              <a:rPr lang="en-US" altLang="ja-JP" dirty="0"/>
              <a:t>GND</a:t>
            </a:r>
            <a:endParaRPr kumimoji="1" lang="ja-JP" altLang="en-US" dirty="0"/>
          </a:p>
        </p:txBody>
      </p:sp>
      <p:sp>
        <p:nvSpPr>
          <p:cNvPr id="26" name="テキスト ボックス 25"/>
          <p:cNvSpPr txBox="1"/>
          <p:nvPr/>
        </p:nvSpPr>
        <p:spPr>
          <a:xfrm>
            <a:off x="7139720" y="4360381"/>
            <a:ext cx="643125" cy="369332"/>
          </a:xfrm>
          <a:prstGeom prst="rect">
            <a:avLst/>
          </a:prstGeom>
          <a:noFill/>
        </p:spPr>
        <p:txBody>
          <a:bodyPr wrap="none" rtlCol="0">
            <a:spAutoFit/>
          </a:bodyPr>
          <a:lstStyle/>
          <a:p>
            <a:r>
              <a:rPr lang="en-US" altLang="ja-JP" dirty="0"/>
              <a:t>3pin</a:t>
            </a:r>
            <a:endParaRPr kumimoji="1" lang="ja-JP" altLang="en-US" dirty="0"/>
          </a:p>
        </p:txBody>
      </p:sp>
      <p:sp>
        <p:nvSpPr>
          <p:cNvPr id="25" name="テキスト ボックス 24"/>
          <p:cNvSpPr txBox="1"/>
          <p:nvPr/>
        </p:nvSpPr>
        <p:spPr>
          <a:xfrm>
            <a:off x="118867" y="73781"/>
            <a:ext cx="9915470" cy="830997"/>
          </a:xfrm>
          <a:prstGeom prst="rect">
            <a:avLst/>
          </a:prstGeom>
          <a:noFill/>
        </p:spPr>
        <p:txBody>
          <a:bodyPr wrap="square" rtlCol="0">
            <a:spAutoFit/>
          </a:bodyPr>
          <a:lstStyle/>
          <a:p>
            <a:r>
              <a:rPr kumimoji="1" lang="ja-JP" altLang="en-US" sz="4800" dirty="0"/>
              <a:t>配線：実装版（</a:t>
            </a:r>
            <a:r>
              <a:rPr kumimoji="1" lang="en-US" altLang="ja-JP" sz="4800" dirty="0"/>
              <a:t>Arduino</a:t>
            </a:r>
            <a:r>
              <a:rPr lang="ja-JP" altLang="en-US" sz="4800" dirty="0"/>
              <a:t> </a:t>
            </a:r>
            <a:r>
              <a:rPr lang="en-US" altLang="ja-JP" sz="4800" dirty="0"/>
              <a:t>Pro mini</a:t>
            </a:r>
            <a:r>
              <a:rPr kumimoji="1" lang="ja-JP" altLang="en-US" sz="4800" dirty="0"/>
              <a:t>）</a:t>
            </a:r>
          </a:p>
        </p:txBody>
      </p:sp>
      <p:sp>
        <p:nvSpPr>
          <p:cNvPr id="3" name="テキスト ボックス 2"/>
          <p:cNvSpPr txBox="1"/>
          <p:nvPr/>
        </p:nvSpPr>
        <p:spPr>
          <a:xfrm>
            <a:off x="9330225" y="1854817"/>
            <a:ext cx="2771660" cy="1569660"/>
          </a:xfrm>
          <a:prstGeom prst="rect">
            <a:avLst/>
          </a:prstGeom>
          <a:noFill/>
        </p:spPr>
        <p:txBody>
          <a:bodyPr wrap="square" rtlCol="0">
            <a:spAutoFit/>
          </a:bodyPr>
          <a:lstStyle/>
          <a:p>
            <a:r>
              <a:rPr kumimoji="1" lang="ja-JP" altLang="en-US" dirty="0"/>
              <a:t>受信機（</a:t>
            </a:r>
            <a:r>
              <a:rPr lang="en-US" altLang="ja-JP" dirty="0"/>
              <a:t>R2000SBM</a:t>
            </a:r>
            <a:r>
              <a:rPr kumimoji="1" lang="ja-JP" altLang="en-US" dirty="0"/>
              <a:t>）</a:t>
            </a:r>
            <a:endParaRPr kumimoji="1" lang="en-US" altLang="ja-JP" dirty="0"/>
          </a:p>
          <a:p>
            <a:r>
              <a:rPr lang="en-US" altLang="ja-JP" dirty="0"/>
              <a:t>【</a:t>
            </a:r>
            <a:r>
              <a:rPr lang="ja-JP" altLang="en-US" dirty="0"/>
              <a:t>バインド</a:t>
            </a:r>
            <a:r>
              <a:rPr lang="en-US" altLang="ja-JP" dirty="0"/>
              <a:t>】</a:t>
            </a:r>
          </a:p>
          <a:p>
            <a:r>
              <a:rPr lang="ja-JP" altLang="en-US" dirty="0"/>
              <a:t>右上のボタンを長押し</a:t>
            </a:r>
            <a:endParaRPr lang="en-US" altLang="ja-JP" dirty="0"/>
          </a:p>
          <a:p>
            <a:r>
              <a:rPr kumimoji="1" lang="ja-JP" altLang="en-US" sz="1400" dirty="0"/>
              <a:t>・早い点滅：バインド待ち</a:t>
            </a:r>
            <a:endParaRPr kumimoji="1" lang="en-US" altLang="ja-JP" sz="1400" dirty="0"/>
          </a:p>
          <a:p>
            <a:r>
              <a:rPr lang="ja-JP" altLang="en-US" sz="1400" dirty="0"/>
              <a:t>・点灯：接続有（</a:t>
            </a:r>
            <a:r>
              <a:rPr lang="en-US" altLang="ja-JP" sz="1400" dirty="0"/>
              <a:t>bind</a:t>
            </a:r>
            <a:r>
              <a:rPr lang="ja-JP" altLang="en-US" sz="1400" dirty="0"/>
              <a:t>済）</a:t>
            </a:r>
            <a:endParaRPr lang="en-US" altLang="ja-JP" sz="1400" dirty="0"/>
          </a:p>
          <a:p>
            <a:r>
              <a:rPr kumimoji="1" lang="ja-JP" altLang="en-US" sz="1400" dirty="0"/>
              <a:t>・遅い点滅：接続無し</a:t>
            </a:r>
          </a:p>
        </p:txBody>
      </p:sp>
      <p:sp>
        <p:nvSpPr>
          <p:cNvPr id="21" name="テキスト ボックス 20"/>
          <p:cNvSpPr txBox="1"/>
          <p:nvPr/>
        </p:nvSpPr>
        <p:spPr>
          <a:xfrm>
            <a:off x="1421297" y="1892790"/>
            <a:ext cx="3161917" cy="1631216"/>
          </a:xfrm>
          <a:prstGeom prst="rect">
            <a:avLst/>
          </a:prstGeom>
          <a:noFill/>
        </p:spPr>
        <p:txBody>
          <a:bodyPr wrap="square" rtlCol="0">
            <a:spAutoFit/>
          </a:bodyPr>
          <a:lstStyle/>
          <a:p>
            <a:r>
              <a:rPr lang="ja-JP" altLang="en-US" dirty="0"/>
              <a:t>送信器</a:t>
            </a:r>
            <a:r>
              <a:rPr kumimoji="1" lang="ja-JP" altLang="en-US" dirty="0"/>
              <a:t>（</a:t>
            </a:r>
            <a:r>
              <a:rPr kumimoji="1" lang="en-US" altLang="ja-JP" dirty="0"/>
              <a:t>JP4IN1-SE</a:t>
            </a:r>
            <a:r>
              <a:rPr kumimoji="1" lang="ja-JP" altLang="en-US" dirty="0"/>
              <a:t>）</a:t>
            </a:r>
            <a:endParaRPr kumimoji="1" lang="en-US" altLang="ja-JP" dirty="0"/>
          </a:p>
          <a:p>
            <a:r>
              <a:rPr lang="en-US" altLang="ja-JP" dirty="0"/>
              <a:t>【</a:t>
            </a:r>
            <a:r>
              <a:rPr lang="ja-JP" altLang="en-US" dirty="0"/>
              <a:t>バインド</a:t>
            </a:r>
            <a:r>
              <a:rPr lang="en-US" altLang="ja-JP" dirty="0"/>
              <a:t>】</a:t>
            </a:r>
            <a:endParaRPr kumimoji="1" lang="en-US" altLang="ja-JP" dirty="0"/>
          </a:p>
          <a:p>
            <a:r>
              <a:rPr lang="ja-JP" altLang="en-US" sz="1600" dirty="0"/>
              <a:t>・適切な</a:t>
            </a:r>
            <a:r>
              <a:rPr lang="en-US" altLang="ja-JP" sz="1600" dirty="0"/>
              <a:t>Firmware</a:t>
            </a:r>
            <a:r>
              <a:rPr lang="ja-JP" altLang="en-US" sz="1600" dirty="0"/>
              <a:t>を焼く（</a:t>
            </a:r>
            <a:r>
              <a:rPr lang="en-US" altLang="ja-JP" sz="1600" dirty="0"/>
              <a:t>Transmitter</a:t>
            </a:r>
            <a:r>
              <a:rPr lang="ja-JP" altLang="en-US" sz="1600" dirty="0"/>
              <a:t>プログラム参照）</a:t>
            </a:r>
            <a:endParaRPr lang="en-US" altLang="ja-JP" sz="1600" dirty="0"/>
          </a:p>
          <a:p>
            <a:r>
              <a:rPr lang="ja-JP" altLang="en-US" sz="1600" dirty="0"/>
              <a:t>・</a:t>
            </a:r>
            <a:r>
              <a:rPr lang="en-US" altLang="ja-JP" sz="1600" dirty="0"/>
              <a:t>Arduino</a:t>
            </a:r>
            <a:r>
              <a:rPr lang="ja-JP" altLang="en-US" sz="1600" dirty="0"/>
              <a:t>と接続</a:t>
            </a:r>
            <a:endParaRPr lang="en-US" altLang="ja-JP" sz="1600" dirty="0"/>
          </a:p>
          <a:p>
            <a:r>
              <a:rPr lang="ja-JP" altLang="en-US" sz="1600" dirty="0"/>
              <a:t>（赤点灯で</a:t>
            </a:r>
            <a:r>
              <a:rPr lang="en-US" altLang="ja-JP" sz="1600" dirty="0"/>
              <a:t>PPM</a:t>
            </a:r>
            <a:r>
              <a:rPr lang="ja-JP" altLang="en-US" sz="1600" dirty="0"/>
              <a:t>を認識状態）</a:t>
            </a:r>
            <a:endParaRPr lang="en-US" altLang="ja-JP" sz="1600" dirty="0"/>
          </a:p>
        </p:txBody>
      </p:sp>
      <p:sp>
        <p:nvSpPr>
          <p:cNvPr id="32" name="テキスト ボックス 31"/>
          <p:cNvSpPr txBox="1"/>
          <p:nvPr/>
        </p:nvSpPr>
        <p:spPr>
          <a:xfrm>
            <a:off x="9504399" y="5902599"/>
            <a:ext cx="2771660" cy="646331"/>
          </a:xfrm>
          <a:prstGeom prst="rect">
            <a:avLst/>
          </a:prstGeom>
          <a:noFill/>
        </p:spPr>
        <p:txBody>
          <a:bodyPr wrap="square" rtlCol="0">
            <a:spAutoFit/>
          </a:bodyPr>
          <a:lstStyle/>
          <a:p>
            <a:r>
              <a:rPr kumimoji="1" lang="ja-JP" altLang="en-US" dirty="0"/>
              <a:t>緊急停止ボタン</a:t>
            </a:r>
            <a:endParaRPr lang="en-US" altLang="ja-JP" dirty="0"/>
          </a:p>
          <a:p>
            <a:r>
              <a:rPr kumimoji="1" lang="ja-JP" altLang="en-US" dirty="0"/>
              <a:t>押すと短絡</a:t>
            </a:r>
            <a:endParaRPr kumimoji="1" lang="en-US" altLang="ja-JP" dirty="0"/>
          </a:p>
        </p:txBody>
      </p:sp>
    </p:spTree>
    <p:extLst>
      <p:ext uri="{BB962C8B-B14F-4D97-AF65-F5344CB8AC3E}">
        <p14:creationId xmlns:p14="http://schemas.microsoft.com/office/powerpoint/2010/main" val="2608686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 descr="ArduinoナノUSBマイクロコントローラv3（ヘッダなし） - ロボショップ"/>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1111" b="98000" l="10000" r="90000"/>
                    </a14:imgEffect>
                  </a14:imgLayer>
                </a14:imgProps>
              </a:ext>
              <a:ext uri="{28A0092B-C50C-407E-A947-70E740481C1C}">
                <a14:useLocalDpi xmlns:a14="http://schemas.microsoft.com/office/drawing/2010/main" val="0"/>
              </a:ext>
            </a:extLst>
          </a:blip>
          <a:srcRect/>
          <a:stretch>
            <a:fillRect/>
          </a:stretch>
        </p:blipFill>
        <p:spPr bwMode="auto">
          <a:xfrm>
            <a:off x="2659464" y="2437423"/>
            <a:ext cx="4506914" cy="4506914"/>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26" name="Picture 2" descr="Amazon.co.jp | Frsky JR用のジャンパJP4IN1マルチプロトコル無線送信機モジュール対応OpenTX | ホビー 通販"/>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02366" y="817320"/>
            <a:ext cx="1951711" cy="595271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表 3"/>
          <p:cNvGraphicFramePr>
            <a:graphicFrameLocks noGrp="1"/>
          </p:cNvGraphicFramePr>
          <p:nvPr>
            <p:extLst>
              <p:ext uri="{D42A27DB-BD31-4B8C-83A1-F6EECF244321}">
                <p14:modId xmlns:p14="http://schemas.microsoft.com/office/powerpoint/2010/main" val="882476933"/>
              </p:ext>
            </p:extLst>
          </p:nvPr>
        </p:nvGraphicFramePr>
        <p:xfrm>
          <a:off x="8230208" y="4915839"/>
          <a:ext cx="1601538" cy="1854200"/>
        </p:xfrm>
        <a:graphic>
          <a:graphicData uri="http://schemas.openxmlformats.org/drawingml/2006/table">
            <a:tbl>
              <a:tblPr firstRow="1" bandRow="1">
                <a:tableStyleId>{2D5ABB26-0587-4C30-8999-92F81FD0307C}</a:tableStyleId>
              </a:tblPr>
              <a:tblGrid>
                <a:gridCol w="1601538">
                  <a:extLst>
                    <a:ext uri="{9D8B030D-6E8A-4147-A177-3AD203B41FA5}">
                      <a16:colId xmlns:a16="http://schemas.microsoft.com/office/drawing/2014/main" val="1924783766"/>
                    </a:ext>
                  </a:extLst>
                </a:gridCol>
              </a:tblGrid>
              <a:tr h="370840">
                <a:tc>
                  <a:txBody>
                    <a:bodyPr/>
                    <a:lstStyle/>
                    <a:p>
                      <a:r>
                        <a:rPr kumimoji="1" lang="en-US" altLang="ja-JP" dirty="0"/>
                        <a:t>signal(ppm)</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2163275"/>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5231253"/>
                  </a:ext>
                </a:extLst>
              </a:tr>
              <a:tr h="370840">
                <a:tc>
                  <a:txBody>
                    <a:bodyPr/>
                    <a:lstStyle/>
                    <a:p>
                      <a:r>
                        <a:rPr kumimoji="1" lang="en-US" altLang="ja-JP" dirty="0"/>
                        <a:t>VCC(5V)</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1095198"/>
                  </a:ext>
                </a:extLst>
              </a:tr>
              <a:tr h="370840">
                <a:tc>
                  <a:txBody>
                    <a:bodyPr/>
                    <a:lstStyle/>
                    <a:p>
                      <a:r>
                        <a:rPr kumimoji="1" lang="en-US" altLang="ja-JP" dirty="0"/>
                        <a:t>GND</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851967"/>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4690524"/>
                  </a:ext>
                </a:extLst>
              </a:tr>
            </a:tbl>
          </a:graphicData>
        </a:graphic>
      </p:graphicFrame>
      <p:cxnSp>
        <p:nvCxnSpPr>
          <p:cNvPr id="6" name="直線コネクタ 5"/>
          <p:cNvCxnSpPr/>
          <p:nvPr/>
        </p:nvCxnSpPr>
        <p:spPr>
          <a:xfrm flipH="1" flipV="1">
            <a:off x="9823724" y="4918464"/>
            <a:ext cx="617621" cy="123524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flipH="1">
            <a:off x="9831746" y="6675075"/>
            <a:ext cx="553451" cy="9496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線コネクタ 10"/>
          <p:cNvCxnSpPr/>
          <p:nvPr/>
        </p:nvCxnSpPr>
        <p:spPr>
          <a:xfrm flipH="1">
            <a:off x="5665893" y="5143500"/>
            <a:ext cx="2564315" cy="18122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テキスト ボックス 11"/>
          <p:cNvSpPr txBox="1"/>
          <p:nvPr/>
        </p:nvSpPr>
        <p:spPr>
          <a:xfrm>
            <a:off x="5699008" y="5314081"/>
            <a:ext cx="1322441" cy="369332"/>
          </a:xfrm>
          <a:prstGeom prst="rect">
            <a:avLst/>
          </a:prstGeom>
          <a:noFill/>
        </p:spPr>
        <p:txBody>
          <a:bodyPr wrap="square" rtlCol="0">
            <a:spAutoFit/>
          </a:bodyPr>
          <a:lstStyle/>
          <a:p>
            <a:r>
              <a:rPr lang="en-US" altLang="ja-JP" dirty="0"/>
              <a:t>A1</a:t>
            </a:r>
            <a:r>
              <a:rPr kumimoji="1" lang="en-US" altLang="ja-JP" dirty="0"/>
              <a:t>pin </a:t>
            </a:r>
            <a:endParaRPr kumimoji="1" lang="ja-JP" altLang="en-US" dirty="0"/>
          </a:p>
        </p:txBody>
      </p:sp>
      <p:sp>
        <p:nvSpPr>
          <p:cNvPr id="13" name="テキスト ボックス 12"/>
          <p:cNvSpPr txBox="1"/>
          <p:nvPr/>
        </p:nvSpPr>
        <p:spPr>
          <a:xfrm>
            <a:off x="448176" y="4340026"/>
            <a:ext cx="4780547" cy="646331"/>
          </a:xfrm>
          <a:prstGeom prst="rect">
            <a:avLst/>
          </a:prstGeom>
          <a:noFill/>
        </p:spPr>
        <p:txBody>
          <a:bodyPr wrap="square" rtlCol="0">
            <a:spAutoFit/>
          </a:bodyPr>
          <a:lstStyle/>
          <a:p>
            <a:r>
              <a:rPr lang="en-US" altLang="ja-JP" dirty="0" err="1"/>
              <a:t>Arduino_serial.ino</a:t>
            </a:r>
            <a:r>
              <a:rPr lang="ja-JP" altLang="en-US" dirty="0"/>
              <a:t>で指定している</a:t>
            </a:r>
            <a:endParaRPr lang="en-US" altLang="ja-JP" dirty="0"/>
          </a:p>
          <a:p>
            <a:r>
              <a:rPr lang="en-US" altLang="ja-JP" dirty="0"/>
              <a:t>2pin : </a:t>
            </a:r>
            <a:r>
              <a:rPr lang="ja-JP" altLang="en-US" dirty="0"/>
              <a:t>割り込みに対応した</a:t>
            </a:r>
            <a:r>
              <a:rPr lang="en-US" altLang="ja-JP" dirty="0"/>
              <a:t>pin</a:t>
            </a:r>
            <a:endParaRPr lang="ja-JP" altLang="en-US" dirty="0"/>
          </a:p>
        </p:txBody>
      </p:sp>
      <p:pic>
        <p:nvPicPr>
          <p:cNvPr id="1030" name="Picture 6" descr="https://images-na.ssl-images-amazon.com/images/I/61t27kDCugL._SL1100_.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192677" y="1649393"/>
            <a:ext cx="2072918" cy="207291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カギ線コネクタ 14"/>
          <p:cNvCxnSpPr/>
          <p:nvPr/>
        </p:nvCxnSpPr>
        <p:spPr>
          <a:xfrm rot="10800000">
            <a:off x="1504952" y="3371851"/>
            <a:ext cx="2666998" cy="485775"/>
          </a:xfrm>
          <a:prstGeom prst="bentConnector3">
            <a:avLst>
              <a:gd name="adj1" fmla="val 50000"/>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カギ線コネクタ 19"/>
          <p:cNvCxnSpPr/>
          <p:nvPr/>
        </p:nvCxnSpPr>
        <p:spPr>
          <a:xfrm rot="10800000">
            <a:off x="1695465" y="3280293"/>
            <a:ext cx="2472905" cy="344510"/>
          </a:xfrm>
          <a:prstGeom prst="bentConnector3">
            <a:avLst>
              <a:gd name="adj1" fmla="val 50000"/>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テキスト ボックス 21"/>
          <p:cNvSpPr txBox="1"/>
          <p:nvPr/>
        </p:nvSpPr>
        <p:spPr>
          <a:xfrm>
            <a:off x="3380114" y="3280293"/>
            <a:ext cx="697627" cy="369332"/>
          </a:xfrm>
          <a:prstGeom prst="rect">
            <a:avLst/>
          </a:prstGeom>
          <a:noFill/>
        </p:spPr>
        <p:txBody>
          <a:bodyPr wrap="none" rtlCol="0">
            <a:spAutoFit/>
          </a:bodyPr>
          <a:lstStyle/>
          <a:p>
            <a:r>
              <a:rPr lang="en-US" altLang="ja-JP" dirty="0"/>
              <a:t>GND</a:t>
            </a:r>
            <a:endParaRPr kumimoji="1" lang="ja-JP" altLang="en-US" dirty="0"/>
          </a:p>
        </p:txBody>
      </p:sp>
      <p:sp>
        <p:nvSpPr>
          <p:cNvPr id="26" name="テキスト ボックス 25"/>
          <p:cNvSpPr txBox="1"/>
          <p:nvPr/>
        </p:nvSpPr>
        <p:spPr>
          <a:xfrm>
            <a:off x="3407364" y="3901540"/>
            <a:ext cx="643125" cy="369332"/>
          </a:xfrm>
          <a:prstGeom prst="rect">
            <a:avLst/>
          </a:prstGeom>
          <a:noFill/>
        </p:spPr>
        <p:txBody>
          <a:bodyPr wrap="none" rtlCol="0">
            <a:spAutoFit/>
          </a:bodyPr>
          <a:lstStyle/>
          <a:p>
            <a:r>
              <a:rPr lang="en-US" altLang="ja-JP" dirty="0"/>
              <a:t>2pin</a:t>
            </a:r>
            <a:endParaRPr kumimoji="1" lang="ja-JP" altLang="en-US" dirty="0"/>
          </a:p>
        </p:txBody>
      </p:sp>
      <p:sp>
        <p:nvSpPr>
          <p:cNvPr id="25" name="テキスト ボックス 24"/>
          <p:cNvSpPr txBox="1"/>
          <p:nvPr/>
        </p:nvSpPr>
        <p:spPr>
          <a:xfrm>
            <a:off x="118867" y="73781"/>
            <a:ext cx="11035560" cy="830997"/>
          </a:xfrm>
          <a:prstGeom prst="rect">
            <a:avLst/>
          </a:prstGeom>
          <a:noFill/>
        </p:spPr>
        <p:txBody>
          <a:bodyPr wrap="square" rtlCol="0">
            <a:spAutoFit/>
          </a:bodyPr>
          <a:lstStyle/>
          <a:p>
            <a:r>
              <a:rPr kumimoji="1" lang="ja-JP" altLang="en-US" sz="4800" dirty="0"/>
              <a:t>配線</a:t>
            </a:r>
            <a:r>
              <a:rPr lang="ja-JP" altLang="en-US" sz="4800" dirty="0"/>
              <a:t>：実装版</a:t>
            </a:r>
            <a:r>
              <a:rPr lang="en-US" altLang="ja-JP" sz="4800" dirty="0"/>
              <a:t>(Arduino Nano(</a:t>
            </a:r>
            <a:r>
              <a:rPr lang="ja-JP" altLang="en-US" sz="4800" dirty="0"/>
              <a:t>互換機</a:t>
            </a:r>
            <a:r>
              <a:rPr lang="en-US" altLang="ja-JP" sz="4800" dirty="0"/>
              <a:t>))</a:t>
            </a:r>
            <a:endParaRPr kumimoji="1" lang="ja-JP" altLang="en-US" sz="4800" dirty="0"/>
          </a:p>
        </p:txBody>
      </p:sp>
      <p:grpSp>
        <p:nvGrpSpPr>
          <p:cNvPr id="5" name="グループ化 4"/>
          <p:cNvGrpSpPr/>
          <p:nvPr/>
        </p:nvGrpSpPr>
        <p:grpSpPr>
          <a:xfrm>
            <a:off x="4034481" y="787040"/>
            <a:ext cx="5709356" cy="1652325"/>
            <a:chOff x="9330225" y="557388"/>
            <a:chExt cx="5709356" cy="1652325"/>
          </a:xfrm>
        </p:grpSpPr>
        <p:pic>
          <p:nvPicPr>
            <p:cNvPr id="2" name="Picture 2" descr="https://images-na.ssl-images-amazon.com/images/I/31XHbcUQpJL._AC_.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30225" y="557388"/>
              <a:ext cx="2679167" cy="1620513"/>
            </a:xfrm>
            <a:prstGeom prst="rect">
              <a:avLst/>
            </a:prstGeom>
            <a:noFill/>
            <a:extLst>
              <a:ext uri="{909E8E84-426E-40DD-AFC4-6F175D3DCCD1}">
                <a14:hiddenFill xmlns:a14="http://schemas.microsoft.com/office/drawing/2010/main">
                  <a:solidFill>
                    <a:srgbClr val="FFFFFF"/>
                  </a:solidFill>
                </a14:hiddenFill>
              </a:ext>
            </a:extLst>
          </p:spPr>
        </p:pic>
        <p:sp>
          <p:nvSpPr>
            <p:cNvPr id="3" name="テキスト ボックス 2"/>
            <p:cNvSpPr txBox="1"/>
            <p:nvPr/>
          </p:nvSpPr>
          <p:spPr>
            <a:xfrm>
              <a:off x="12267921" y="640053"/>
              <a:ext cx="2771660" cy="1569660"/>
            </a:xfrm>
            <a:prstGeom prst="rect">
              <a:avLst/>
            </a:prstGeom>
            <a:noFill/>
          </p:spPr>
          <p:txBody>
            <a:bodyPr wrap="square" rtlCol="0">
              <a:spAutoFit/>
            </a:bodyPr>
            <a:lstStyle/>
            <a:p>
              <a:r>
                <a:rPr kumimoji="1" lang="ja-JP" altLang="en-US" dirty="0"/>
                <a:t>受信機（</a:t>
              </a:r>
              <a:r>
                <a:rPr lang="en-US" altLang="ja-JP" dirty="0"/>
                <a:t>R2000SBM</a:t>
              </a:r>
              <a:r>
                <a:rPr kumimoji="1" lang="ja-JP" altLang="en-US" dirty="0"/>
                <a:t>）</a:t>
              </a:r>
              <a:endParaRPr kumimoji="1" lang="en-US" altLang="ja-JP" dirty="0"/>
            </a:p>
            <a:p>
              <a:r>
                <a:rPr lang="en-US" altLang="ja-JP" dirty="0"/>
                <a:t>【</a:t>
              </a:r>
              <a:r>
                <a:rPr lang="ja-JP" altLang="en-US" dirty="0"/>
                <a:t>バインド</a:t>
              </a:r>
              <a:r>
                <a:rPr lang="en-US" altLang="ja-JP" dirty="0"/>
                <a:t>】</a:t>
              </a:r>
            </a:p>
            <a:p>
              <a:r>
                <a:rPr lang="ja-JP" altLang="en-US" dirty="0"/>
                <a:t>右上のボタンを長押し</a:t>
              </a:r>
              <a:endParaRPr lang="en-US" altLang="ja-JP" dirty="0"/>
            </a:p>
            <a:p>
              <a:r>
                <a:rPr kumimoji="1" lang="ja-JP" altLang="en-US" sz="1400" dirty="0"/>
                <a:t>・早い点滅：バインド待ち</a:t>
              </a:r>
              <a:endParaRPr kumimoji="1" lang="en-US" altLang="ja-JP" sz="1400" dirty="0"/>
            </a:p>
            <a:p>
              <a:r>
                <a:rPr lang="ja-JP" altLang="en-US" sz="1400" dirty="0"/>
                <a:t>・点灯：接続有（</a:t>
              </a:r>
              <a:r>
                <a:rPr lang="en-US" altLang="ja-JP" sz="1400" dirty="0"/>
                <a:t>bind</a:t>
              </a:r>
              <a:r>
                <a:rPr lang="ja-JP" altLang="en-US" sz="1400" dirty="0"/>
                <a:t>済）</a:t>
              </a:r>
              <a:endParaRPr lang="en-US" altLang="ja-JP" sz="1400" dirty="0"/>
            </a:p>
            <a:p>
              <a:r>
                <a:rPr kumimoji="1" lang="ja-JP" altLang="en-US" sz="1400" dirty="0"/>
                <a:t>・遅い点滅：接続無し</a:t>
              </a:r>
            </a:p>
          </p:txBody>
        </p:sp>
      </p:grpSp>
      <p:sp>
        <p:nvSpPr>
          <p:cNvPr id="21" name="テキスト ボックス 20"/>
          <p:cNvSpPr txBox="1"/>
          <p:nvPr/>
        </p:nvSpPr>
        <p:spPr>
          <a:xfrm>
            <a:off x="6306069" y="3147719"/>
            <a:ext cx="3161917" cy="1631216"/>
          </a:xfrm>
          <a:prstGeom prst="rect">
            <a:avLst/>
          </a:prstGeom>
          <a:noFill/>
        </p:spPr>
        <p:txBody>
          <a:bodyPr wrap="square" rtlCol="0">
            <a:spAutoFit/>
          </a:bodyPr>
          <a:lstStyle/>
          <a:p>
            <a:r>
              <a:rPr lang="ja-JP" altLang="en-US" dirty="0"/>
              <a:t>送信器</a:t>
            </a:r>
            <a:r>
              <a:rPr kumimoji="1" lang="ja-JP" altLang="en-US" dirty="0"/>
              <a:t>（</a:t>
            </a:r>
            <a:r>
              <a:rPr kumimoji="1" lang="en-US" altLang="ja-JP" dirty="0"/>
              <a:t>JP4IN1-SE</a:t>
            </a:r>
            <a:r>
              <a:rPr kumimoji="1" lang="ja-JP" altLang="en-US" dirty="0"/>
              <a:t>）</a:t>
            </a:r>
            <a:endParaRPr kumimoji="1" lang="en-US" altLang="ja-JP" dirty="0"/>
          </a:p>
          <a:p>
            <a:r>
              <a:rPr lang="en-US" altLang="ja-JP" dirty="0"/>
              <a:t>【</a:t>
            </a:r>
            <a:r>
              <a:rPr lang="ja-JP" altLang="en-US" dirty="0"/>
              <a:t>バインド</a:t>
            </a:r>
            <a:r>
              <a:rPr lang="en-US" altLang="ja-JP" dirty="0"/>
              <a:t>】</a:t>
            </a:r>
            <a:endParaRPr kumimoji="1" lang="en-US" altLang="ja-JP" dirty="0"/>
          </a:p>
          <a:p>
            <a:r>
              <a:rPr lang="ja-JP" altLang="en-US" sz="1600" dirty="0"/>
              <a:t>・適切な</a:t>
            </a:r>
            <a:r>
              <a:rPr lang="en-US" altLang="ja-JP" sz="1600" dirty="0"/>
              <a:t>Firmware</a:t>
            </a:r>
            <a:r>
              <a:rPr lang="ja-JP" altLang="en-US" sz="1600" dirty="0"/>
              <a:t>を焼く（</a:t>
            </a:r>
            <a:r>
              <a:rPr lang="en-US" altLang="ja-JP" sz="1600" dirty="0"/>
              <a:t>Transmitter</a:t>
            </a:r>
            <a:r>
              <a:rPr lang="ja-JP" altLang="en-US" sz="1600" dirty="0"/>
              <a:t>プログラム参照）</a:t>
            </a:r>
            <a:endParaRPr lang="en-US" altLang="ja-JP" sz="1600" dirty="0"/>
          </a:p>
          <a:p>
            <a:r>
              <a:rPr lang="ja-JP" altLang="en-US" sz="1600" dirty="0"/>
              <a:t>・</a:t>
            </a:r>
            <a:r>
              <a:rPr lang="en-US" altLang="ja-JP" sz="1600" dirty="0"/>
              <a:t>Arduino</a:t>
            </a:r>
            <a:r>
              <a:rPr lang="ja-JP" altLang="en-US" sz="1600" dirty="0"/>
              <a:t>と接続</a:t>
            </a:r>
            <a:endParaRPr lang="en-US" altLang="ja-JP" sz="1600" dirty="0"/>
          </a:p>
          <a:p>
            <a:r>
              <a:rPr lang="ja-JP" altLang="en-US" sz="1600" dirty="0"/>
              <a:t>（赤点灯で</a:t>
            </a:r>
            <a:r>
              <a:rPr lang="en-US" altLang="ja-JP" sz="1600" dirty="0"/>
              <a:t>PPM</a:t>
            </a:r>
            <a:r>
              <a:rPr lang="ja-JP" altLang="en-US" sz="1600" dirty="0"/>
              <a:t>を認識状態）</a:t>
            </a:r>
            <a:endParaRPr lang="en-US" altLang="ja-JP" sz="1600" dirty="0"/>
          </a:p>
        </p:txBody>
      </p:sp>
    </p:spTree>
    <p:extLst>
      <p:ext uri="{BB962C8B-B14F-4D97-AF65-F5344CB8AC3E}">
        <p14:creationId xmlns:p14="http://schemas.microsoft.com/office/powerpoint/2010/main" val="3722839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0644" y="0"/>
            <a:ext cx="9750711" cy="6858000"/>
          </a:xfrm>
          <a:prstGeom prst="rect">
            <a:avLst/>
          </a:prstGeom>
        </p:spPr>
      </p:pic>
      <p:sp>
        <p:nvSpPr>
          <p:cNvPr id="2" name="四角形: 角を丸くする 1">
            <a:extLst>
              <a:ext uri="{FF2B5EF4-FFF2-40B4-BE49-F238E27FC236}">
                <a16:creationId xmlns:a16="http://schemas.microsoft.com/office/drawing/2014/main" id="{751E0F4C-D7AE-44C5-8BFB-83ABE0D3FD64}"/>
              </a:ext>
            </a:extLst>
          </p:cNvPr>
          <p:cNvSpPr/>
          <p:nvPr/>
        </p:nvSpPr>
        <p:spPr>
          <a:xfrm>
            <a:off x="2528515" y="3128838"/>
            <a:ext cx="552615" cy="477079"/>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91491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2" cstate="print">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58332" y="1841528"/>
            <a:ext cx="3263503" cy="4351338"/>
          </a:xfrm>
        </p:spPr>
      </p:pic>
      <p:sp>
        <p:nvSpPr>
          <p:cNvPr id="5" name="テキスト ボックス 4"/>
          <p:cNvSpPr txBox="1"/>
          <p:nvPr/>
        </p:nvSpPr>
        <p:spPr>
          <a:xfrm>
            <a:off x="118867" y="73781"/>
            <a:ext cx="9263258" cy="830997"/>
          </a:xfrm>
          <a:prstGeom prst="rect">
            <a:avLst/>
          </a:prstGeom>
          <a:noFill/>
        </p:spPr>
        <p:txBody>
          <a:bodyPr wrap="square" rtlCol="0">
            <a:spAutoFit/>
          </a:bodyPr>
          <a:lstStyle/>
          <a:p>
            <a:r>
              <a:rPr lang="ja-JP" altLang="en-US" sz="4800" dirty="0"/>
              <a:t>回路：配置の注意点</a:t>
            </a:r>
            <a:endParaRPr kumimoji="1" lang="ja-JP" altLang="en-US" sz="4800" dirty="0"/>
          </a:p>
        </p:txBody>
      </p:sp>
      <p:sp>
        <p:nvSpPr>
          <p:cNvPr id="6" name="テキスト ボックス 5"/>
          <p:cNvSpPr txBox="1"/>
          <p:nvPr/>
        </p:nvSpPr>
        <p:spPr>
          <a:xfrm>
            <a:off x="258417" y="1033670"/>
            <a:ext cx="6054919" cy="1200329"/>
          </a:xfrm>
          <a:prstGeom prst="rect">
            <a:avLst/>
          </a:prstGeom>
          <a:noFill/>
        </p:spPr>
        <p:txBody>
          <a:bodyPr wrap="square" rtlCol="0">
            <a:spAutoFit/>
          </a:bodyPr>
          <a:lstStyle/>
          <a:p>
            <a:r>
              <a:rPr kumimoji="1" lang="ja-JP" altLang="en-US" dirty="0"/>
              <a:t>・配置における注意点は外部とのコネクタである赤枠で囲った４点</a:t>
            </a:r>
            <a:endParaRPr kumimoji="1" lang="en-US" altLang="ja-JP" dirty="0"/>
          </a:p>
          <a:p>
            <a:r>
              <a:rPr kumimoji="1" lang="ja-JP" altLang="en-US" dirty="0"/>
              <a:t>・①～③は右図にはまるように配置</a:t>
            </a:r>
            <a:endParaRPr kumimoji="1" lang="en-US" altLang="ja-JP" dirty="0"/>
          </a:p>
          <a:p>
            <a:r>
              <a:rPr lang="ja-JP" altLang="en-US" dirty="0"/>
              <a:t>・</a:t>
            </a:r>
            <a:r>
              <a:rPr lang="en-US" altLang="ja-JP" dirty="0"/>
              <a:t>4x6cm </a:t>
            </a:r>
            <a:r>
              <a:rPr lang="ja-JP" altLang="en-US" dirty="0"/>
              <a:t>基板上のどこに配置するか注意すること</a:t>
            </a:r>
            <a:endParaRPr kumimoji="1" lang="ja-JP" altLang="en-US" dirty="0"/>
          </a:p>
        </p:txBody>
      </p:sp>
      <p:sp>
        <p:nvSpPr>
          <p:cNvPr id="7" name="角丸四角形 6"/>
          <p:cNvSpPr/>
          <p:nvPr/>
        </p:nvSpPr>
        <p:spPr>
          <a:xfrm>
            <a:off x="1335819" y="2679590"/>
            <a:ext cx="703691" cy="548640"/>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 name="角丸四角形 7"/>
          <p:cNvSpPr/>
          <p:nvPr/>
        </p:nvSpPr>
        <p:spPr>
          <a:xfrm>
            <a:off x="3050650" y="2679590"/>
            <a:ext cx="703691" cy="548640"/>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角丸四角形 8"/>
          <p:cNvSpPr/>
          <p:nvPr/>
        </p:nvSpPr>
        <p:spPr>
          <a:xfrm>
            <a:off x="2934031" y="4243346"/>
            <a:ext cx="421420" cy="877293"/>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角丸四角形 10"/>
          <p:cNvSpPr/>
          <p:nvPr/>
        </p:nvSpPr>
        <p:spPr>
          <a:xfrm>
            <a:off x="2167647" y="4974866"/>
            <a:ext cx="703691" cy="548640"/>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p:cNvSpPr/>
          <p:nvPr/>
        </p:nvSpPr>
        <p:spPr>
          <a:xfrm>
            <a:off x="1272166" y="2369694"/>
            <a:ext cx="415498" cy="369332"/>
          </a:xfrm>
          <a:prstGeom prst="rect">
            <a:avLst/>
          </a:prstGeom>
        </p:spPr>
        <p:txBody>
          <a:bodyPr wrap="none">
            <a:spAutoFit/>
          </a:bodyPr>
          <a:lstStyle/>
          <a:p>
            <a:r>
              <a:rPr lang="ja-JP" altLang="en-US" dirty="0"/>
              <a:t>①</a:t>
            </a:r>
          </a:p>
        </p:txBody>
      </p:sp>
      <p:sp>
        <p:nvSpPr>
          <p:cNvPr id="18" name="正方形/長方形 17"/>
          <p:cNvSpPr/>
          <p:nvPr/>
        </p:nvSpPr>
        <p:spPr>
          <a:xfrm>
            <a:off x="3402495" y="2369694"/>
            <a:ext cx="415498" cy="369332"/>
          </a:xfrm>
          <a:prstGeom prst="rect">
            <a:avLst/>
          </a:prstGeom>
        </p:spPr>
        <p:txBody>
          <a:bodyPr wrap="none">
            <a:spAutoFit/>
          </a:bodyPr>
          <a:lstStyle/>
          <a:p>
            <a:r>
              <a:rPr lang="ja-JP" altLang="en-US" dirty="0"/>
              <a:t>②</a:t>
            </a:r>
          </a:p>
        </p:txBody>
      </p:sp>
      <p:sp>
        <p:nvSpPr>
          <p:cNvPr id="19" name="正方形/長方形 18"/>
          <p:cNvSpPr/>
          <p:nvPr/>
        </p:nvSpPr>
        <p:spPr>
          <a:xfrm>
            <a:off x="1796413" y="5249186"/>
            <a:ext cx="415498" cy="369332"/>
          </a:xfrm>
          <a:prstGeom prst="rect">
            <a:avLst/>
          </a:prstGeom>
        </p:spPr>
        <p:txBody>
          <a:bodyPr wrap="none">
            <a:spAutoFit/>
          </a:bodyPr>
          <a:lstStyle/>
          <a:p>
            <a:r>
              <a:rPr lang="ja-JP" altLang="en-US" dirty="0"/>
              <a:t>③</a:t>
            </a:r>
          </a:p>
        </p:txBody>
      </p:sp>
      <p:sp>
        <p:nvSpPr>
          <p:cNvPr id="20" name="正方形/長方形 19"/>
          <p:cNvSpPr/>
          <p:nvPr/>
        </p:nvSpPr>
        <p:spPr>
          <a:xfrm>
            <a:off x="3323145" y="4608511"/>
            <a:ext cx="415498" cy="369332"/>
          </a:xfrm>
          <a:prstGeom prst="rect">
            <a:avLst/>
          </a:prstGeom>
        </p:spPr>
        <p:txBody>
          <a:bodyPr wrap="none">
            <a:spAutoFit/>
          </a:bodyPr>
          <a:lstStyle/>
          <a:p>
            <a:r>
              <a:rPr lang="ja-JP" altLang="en-US" dirty="0"/>
              <a:t>④</a:t>
            </a:r>
          </a:p>
        </p:txBody>
      </p:sp>
      <p:grpSp>
        <p:nvGrpSpPr>
          <p:cNvPr id="17" name="グループ化 16"/>
          <p:cNvGrpSpPr/>
          <p:nvPr/>
        </p:nvGrpSpPr>
        <p:grpSpPr>
          <a:xfrm>
            <a:off x="4329490" y="2362343"/>
            <a:ext cx="2817896" cy="2243760"/>
            <a:chOff x="6607026" y="1942453"/>
            <a:chExt cx="4992075" cy="3974959"/>
          </a:xfrm>
        </p:grpSpPr>
        <p:pic>
          <p:nvPicPr>
            <p:cNvPr id="12" name="図 11"/>
            <p:cNvPicPr>
              <a:picLocks noChangeAspect="1"/>
            </p:cNvPicPr>
            <p:nvPr/>
          </p:nvPicPr>
          <p:blipFill>
            <a:blip r:embed="rId4"/>
            <a:stretch>
              <a:fillRect/>
            </a:stretch>
          </p:blipFill>
          <p:spPr>
            <a:xfrm>
              <a:off x="6607026" y="1942453"/>
              <a:ext cx="4992075" cy="3974959"/>
            </a:xfrm>
            <a:prstGeom prst="rect">
              <a:avLst/>
            </a:prstGeom>
          </p:spPr>
        </p:pic>
        <p:sp>
          <p:nvSpPr>
            <p:cNvPr id="21" name="正方形/長方形 20"/>
            <p:cNvSpPr/>
            <p:nvPr/>
          </p:nvSpPr>
          <p:spPr>
            <a:xfrm>
              <a:off x="8847089" y="2953910"/>
              <a:ext cx="415498" cy="369332"/>
            </a:xfrm>
            <a:prstGeom prst="rect">
              <a:avLst/>
            </a:prstGeom>
          </p:spPr>
          <p:txBody>
            <a:bodyPr wrap="none">
              <a:spAutoFit/>
            </a:bodyPr>
            <a:lstStyle/>
            <a:p>
              <a:r>
                <a:rPr lang="ja-JP" altLang="en-US" dirty="0"/>
                <a:t>①</a:t>
              </a:r>
            </a:p>
          </p:txBody>
        </p:sp>
        <p:sp>
          <p:nvSpPr>
            <p:cNvPr id="22" name="正方形/長方形 21"/>
            <p:cNvSpPr/>
            <p:nvPr/>
          </p:nvSpPr>
          <p:spPr>
            <a:xfrm>
              <a:off x="10852922" y="4017197"/>
              <a:ext cx="415498" cy="369332"/>
            </a:xfrm>
            <a:prstGeom prst="rect">
              <a:avLst/>
            </a:prstGeom>
          </p:spPr>
          <p:txBody>
            <a:bodyPr wrap="none">
              <a:spAutoFit/>
            </a:bodyPr>
            <a:lstStyle/>
            <a:p>
              <a:r>
                <a:rPr lang="ja-JP" altLang="en-US" dirty="0"/>
                <a:t>②</a:t>
              </a:r>
            </a:p>
          </p:txBody>
        </p:sp>
        <p:sp>
          <p:nvSpPr>
            <p:cNvPr id="23" name="正方形/長方形 22"/>
            <p:cNvSpPr/>
            <p:nvPr/>
          </p:nvSpPr>
          <p:spPr>
            <a:xfrm>
              <a:off x="7448091" y="4461428"/>
              <a:ext cx="415498" cy="369332"/>
            </a:xfrm>
            <a:prstGeom prst="rect">
              <a:avLst/>
            </a:prstGeom>
          </p:spPr>
          <p:txBody>
            <a:bodyPr wrap="none">
              <a:spAutoFit/>
            </a:bodyPr>
            <a:lstStyle/>
            <a:p>
              <a:r>
                <a:rPr lang="ja-JP" altLang="en-US" dirty="0"/>
                <a:t>③</a:t>
              </a:r>
            </a:p>
          </p:txBody>
        </p:sp>
      </p:grpSp>
      <p:sp>
        <p:nvSpPr>
          <p:cNvPr id="24" name="AutoShape 4" descr="PXL_20210629_044332902.jpg">
            <a:hlinkClick r:id="rId5"/>
          </p:cNvPr>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ja-JP" altLang="en-US"/>
          </a:p>
        </p:txBody>
      </p:sp>
      <p:pic>
        <p:nvPicPr>
          <p:cNvPr id="25" name="図 24"/>
          <p:cNvPicPr>
            <a:picLocks noChangeAspect="1"/>
          </p:cNvPicPr>
          <p:nvPr/>
        </p:nvPicPr>
        <p:blipFill>
          <a:blip r:embed="rId6" cstate="print">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rot="1526430">
            <a:off x="4061913" y="2479754"/>
            <a:ext cx="4250826" cy="5667768"/>
          </a:xfrm>
          <a:prstGeom prst="rect">
            <a:avLst/>
          </a:prstGeom>
        </p:spPr>
      </p:pic>
      <p:pic>
        <p:nvPicPr>
          <p:cNvPr id="26" name="図 25"/>
          <p:cNvPicPr>
            <a:picLocks noChangeAspect="1"/>
          </p:cNvPicPr>
          <p:nvPr/>
        </p:nvPicPr>
        <p:blipFill>
          <a:blip r:embed="rId8" cstate="print">
            <a:extLst>
              <a:ext uri="{BEBA8EAE-BF5A-486C-A8C5-ECC9F3942E4B}">
                <a14:imgProps xmlns:a14="http://schemas.microsoft.com/office/drawing/2010/main">
                  <a14:imgLayer r:embed="rId9">
                    <a14:imgEffect>
                      <a14:backgroundRemoval t="9945" b="89931" l="30787" r="72487">
                        <a14:foregroundMark x1="42229" y1="44916" x2="56349" y2="49802"/>
                        <a14:foregroundMark x1="58995" y1="42138" x2="49173" y2="46751"/>
                        <a14:foregroundMark x1="88823" y1="24206" x2="89021" y2="55630"/>
                        <a14:foregroundMark x1="89848" y1="40303" x2="76984" y2="43378"/>
                        <a14:foregroundMark x1="36938" y1="26215" x2="36508" y2="48735"/>
                        <a14:foregroundMark x1="54696" y1="25893" x2="55522" y2="28968"/>
                        <a14:foregroundMark x1="58598" y1="49033" x2="53869" y2="40451"/>
                        <a14:foregroundMark x1="52249" y1="39856" x2="46329" y2="50893"/>
                        <a14:backgroundMark x1="13228" y1="15774" x2="46329" y2="17312"/>
                        <a14:backgroundMark x1="24669" y1="64211" x2="59821" y2="63145"/>
                      </a14:backgroundRemoval>
                    </a14:imgEffect>
                  </a14:imgLayer>
                </a14:imgProps>
              </a:ext>
              <a:ext uri="{28A0092B-C50C-407E-A947-70E740481C1C}">
                <a14:useLocalDpi xmlns:a14="http://schemas.microsoft.com/office/drawing/2010/main" val="0"/>
              </a:ext>
            </a:extLst>
          </a:blip>
          <a:stretch>
            <a:fillRect/>
          </a:stretch>
        </p:blipFill>
        <p:spPr>
          <a:xfrm>
            <a:off x="9239667" y="3665041"/>
            <a:ext cx="3193708" cy="4258277"/>
          </a:xfrm>
          <a:prstGeom prst="rect">
            <a:avLst/>
          </a:prstGeom>
        </p:spPr>
      </p:pic>
      <p:pic>
        <p:nvPicPr>
          <p:cNvPr id="28" name="図 27"/>
          <p:cNvPicPr>
            <a:picLocks noChangeAspect="1"/>
          </p:cNvPicPr>
          <p:nvPr/>
        </p:nvPicPr>
        <p:blipFill>
          <a:blip r:embed="rId10" cstate="print">
            <a:extLst>
              <a:ext uri="{BEBA8EAE-BF5A-486C-A8C5-ECC9F3942E4B}">
                <a14:imgProps xmlns:a14="http://schemas.microsoft.com/office/drawing/2010/main">
                  <a14:imgLayer r:embed="rId11">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rot="2058900">
            <a:off x="10065757" y="1411660"/>
            <a:ext cx="2399480" cy="3199306"/>
          </a:xfrm>
          <a:prstGeom prst="rect">
            <a:avLst/>
          </a:prstGeom>
        </p:spPr>
      </p:pic>
      <p:pic>
        <p:nvPicPr>
          <p:cNvPr id="29" name="図 28"/>
          <p:cNvPicPr>
            <a:picLocks noChangeAspect="1"/>
          </p:cNvPicPr>
          <p:nvPr/>
        </p:nvPicPr>
        <p:blipFill>
          <a:blip r:embed="rId12" cstate="print">
            <a:extLst>
              <a:ext uri="{BEBA8EAE-BF5A-486C-A8C5-ECC9F3942E4B}">
                <a14:imgProps xmlns:a14="http://schemas.microsoft.com/office/drawing/2010/main">
                  <a14:imgLayer r:embed="rId13">
                    <a14:imgEffect>
                      <a14:backgroundRemoval t="10000" b="90000" l="10000" r="90000">
                        <a14:backgroundMark x1="15476" y1="36012" x2="24041" y2="21751"/>
                        <a14:backgroundMark x1="39583" y1="22520" x2="31614" y2="72793"/>
                        <a14:backgroundMark x1="38360" y1="60218" x2="53671" y2="62847"/>
                        <a14:backgroundMark x1="46131" y1="56870" x2="80853" y2="59152"/>
                      </a14:backgroundRemoval>
                    </a14:imgEffect>
                  </a14:imgLayer>
                </a14:imgProps>
              </a:ext>
              <a:ext uri="{28A0092B-C50C-407E-A947-70E740481C1C}">
                <a14:useLocalDpi xmlns:a14="http://schemas.microsoft.com/office/drawing/2010/main" val="0"/>
              </a:ext>
            </a:extLst>
          </a:blip>
          <a:stretch>
            <a:fillRect/>
          </a:stretch>
        </p:blipFill>
        <p:spPr>
          <a:xfrm>
            <a:off x="7727150" y="-749377"/>
            <a:ext cx="3193708" cy="4258277"/>
          </a:xfrm>
          <a:prstGeom prst="rect">
            <a:avLst/>
          </a:prstGeom>
        </p:spPr>
      </p:pic>
      <p:sp>
        <p:nvSpPr>
          <p:cNvPr id="30" name="テキスト ボックス 29"/>
          <p:cNvSpPr txBox="1"/>
          <p:nvPr/>
        </p:nvSpPr>
        <p:spPr>
          <a:xfrm>
            <a:off x="7147386" y="426219"/>
            <a:ext cx="1838879" cy="1477328"/>
          </a:xfrm>
          <a:prstGeom prst="rect">
            <a:avLst/>
          </a:prstGeom>
          <a:noFill/>
        </p:spPr>
        <p:txBody>
          <a:bodyPr wrap="square" rtlCol="0">
            <a:spAutoFit/>
          </a:bodyPr>
          <a:lstStyle/>
          <a:p>
            <a:r>
              <a:rPr kumimoji="1" lang="ja-JP" altLang="en-US" dirty="0"/>
              <a:t>①：接続ピンのコネクタが入り込むようスペースを残す</a:t>
            </a:r>
            <a:r>
              <a:rPr kumimoji="1" lang="en-US" altLang="ja-JP" dirty="0"/>
              <a:t>	</a:t>
            </a:r>
            <a:endParaRPr kumimoji="1" lang="ja-JP" altLang="en-US" dirty="0"/>
          </a:p>
        </p:txBody>
      </p:sp>
      <p:pic>
        <p:nvPicPr>
          <p:cNvPr id="31" name="図 30"/>
          <p:cNvPicPr>
            <a:picLocks noChangeAspect="1"/>
          </p:cNvPicPr>
          <p:nvPr/>
        </p:nvPicPr>
        <p:blipFill>
          <a:blip r:embed="rId14" cstate="print">
            <a:extLst>
              <a:ext uri="{BEBA8EAE-BF5A-486C-A8C5-ECC9F3942E4B}">
                <a14:imgProps xmlns:a14="http://schemas.microsoft.com/office/drawing/2010/main">
                  <a14:imgLayer r:embed="rId15">
                    <a14:imgEffect>
                      <a14:backgroundRemoval t="37841" b="89994" l="9943" r="89976"/>
                    </a14:imgEffect>
                  </a14:imgLayer>
                </a14:imgProps>
              </a:ext>
              <a:ext uri="{28A0092B-C50C-407E-A947-70E740481C1C}">
                <a14:useLocalDpi xmlns:a14="http://schemas.microsoft.com/office/drawing/2010/main" val="0"/>
              </a:ext>
            </a:extLst>
          </a:blip>
          <a:stretch>
            <a:fillRect/>
          </a:stretch>
        </p:blipFill>
        <p:spPr>
          <a:xfrm rot="2505380">
            <a:off x="10339135" y="-683483"/>
            <a:ext cx="2888532" cy="3851375"/>
          </a:xfrm>
          <a:prstGeom prst="rect">
            <a:avLst/>
          </a:prstGeom>
        </p:spPr>
      </p:pic>
      <p:sp>
        <p:nvSpPr>
          <p:cNvPr id="1024" name="角丸四角形 1023"/>
          <p:cNvSpPr/>
          <p:nvPr/>
        </p:nvSpPr>
        <p:spPr>
          <a:xfrm>
            <a:off x="7098610" y="160338"/>
            <a:ext cx="5093389" cy="174782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角丸四角形 33"/>
          <p:cNvSpPr/>
          <p:nvPr/>
        </p:nvSpPr>
        <p:spPr>
          <a:xfrm>
            <a:off x="7092942" y="2065112"/>
            <a:ext cx="5093389" cy="174782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5" name="角丸四角形 34"/>
          <p:cNvSpPr/>
          <p:nvPr/>
        </p:nvSpPr>
        <p:spPr>
          <a:xfrm>
            <a:off x="7147386" y="4608130"/>
            <a:ext cx="5093389" cy="174782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テキスト ボックス 36"/>
          <p:cNvSpPr txBox="1"/>
          <p:nvPr/>
        </p:nvSpPr>
        <p:spPr>
          <a:xfrm>
            <a:off x="7176001" y="2411149"/>
            <a:ext cx="2499848" cy="923330"/>
          </a:xfrm>
          <a:prstGeom prst="rect">
            <a:avLst/>
          </a:prstGeom>
          <a:noFill/>
        </p:spPr>
        <p:txBody>
          <a:bodyPr wrap="square" rtlCol="0">
            <a:spAutoFit/>
          </a:bodyPr>
          <a:lstStyle/>
          <a:p>
            <a:r>
              <a:rPr lang="ja-JP" altLang="en-US" dirty="0"/>
              <a:t>②</a:t>
            </a:r>
            <a:r>
              <a:rPr kumimoji="1" lang="ja-JP" altLang="en-US" dirty="0"/>
              <a:t>：</a:t>
            </a:r>
            <a:r>
              <a:rPr lang="ja-JP" altLang="en-US" dirty="0"/>
              <a:t>こちらはフレームすれすれまでコネクタが出るように配置</a:t>
            </a:r>
            <a:endParaRPr kumimoji="1" lang="en-US" altLang="ja-JP" dirty="0"/>
          </a:p>
        </p:txBody>
      </p:sp>
      <p:sp>
        <p:nvSpPr>
          <p:cNvPr id="38" name="テキスト ボックス 37"/>
          <p:cNvSpPr txBox="1"/>
          <p:nvPr/>
        </p:nvSpPr>
        <p:spPr>
          <a:xfrm>
            <a:off x="7264902" y="5081110"/>
            <a:ext cx="2499848" cy="923330"/>
          </a:xfrm>
          <a:prstGeom prst="rect">
            <a:avLst/>
          </a:prstGeom>
          <a:noFill/>
        </p:spPr>
        <p:txBody>
          <a:bodyPr wrap="square" rtlCol="0">
            <a:spAutoFit/>
          </a:bodyPr>
          <a:lstStyle/>
          <a:p>
            <a:r>
              <a:rPr lang="ja-JP" altLang="en-US" dirty="0"/>
              <a:t>③</a:t>
            </a:r>
            <a:r>
              <a:rPr kumimoji="1" lang="ja-JP" altLang="en-US" dirty="0"/>
              <a:t>：基盤をはめ込むためにフレームに溝を入れている</a:t>
            </a:r>
            <a:endParaRPr kumimoji="1" lang="en-US" altLang="ja-JP" dirty="0"/>
          </a:p>
        </p:txBody>
      </p:sp>
    </p:spTree>
    <p:extLst>
      <p:ext uri="{BB962C8B-B14F-4D97-AF65-F5344CB8AC3E}">
        <p14:creationId xmlns:p14="http://schemas.microsoft.com/office/powerpoint/2010/main" val="2111580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07C3BEF8-36AD-47A2-8C0C-E6EA9B09E90A}"/>
              </a:ext>
            </a:extLst>
          </p:cNvPr>
          <p:cNvSpPr/>
          <p:nvPr/>
        </p:nvSpPr>
        <p:spPr>
          <a:xfrm>
            <a:off x="3905505" y="566299"/>
            <a:ext cx="4031488" cy="621792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76" name="表 75">
            <a:extLst>
              <a:ext uri="{FF2B5EF4-FFF2-40B4-BE49-F238E27FC236}">
                <a16:creationId xmlns:a16="http://schemas.microsoft.com/office/drawing/2014/main" id="{B6131C28-387A-42EB-91CA-F64435E143CA}"/>
              </a:ext>
            </a:extLst>
          </p:cNvPr>
          <p:cNvGraphicFramePr>
            <a:graphicFrameLocks noGrp="1"/>
          </p:cNvGraphicFramePr>
          <p:nvPr/>
        </p:nvGraphicFramePr>
        <p:xfrm>
          <a:off x="4374644" y="1385741"/>
          <a:ext cx="2936486" cy="4898560"/>
        </p:xfrm>
        <a:graphic>
          <a:graphicData uri="http://schemas.openxmlformats.org/drawingml/2006/table">
            <a:tbl>
              <a:tblPr bandRow="1">
                <a:tableStyleId>{93296810-A885-4BE3-A3E7-6D5BEEA58F35}</a:tableStyleId>
              </a:tblPr>
              <a:tblGrid>
                <a:gridCol w="209749">
                  <a:extLst>
                    <a:ext uri="{9D8B030D-6E8A-4147-A177-3AD203B41FA5}">
                      <a16:colId xmlns:a16="http://schemas.microsoft.com/office/drawing/2014/main" val="2807224887"/>
                    </a:ext>
                  </a:extLst>
                </a:gridCol>
                <a:gridCol w="209749">
                  <a:extLst>
                    <a:ext uri="{9D8B030D-6E8A-4147-A177-3AD203B41FA5}">
                      <a16:colId xmlns:a16="http://schemas.microsoft.com/office/drawing/2014/main" val="3287315567"/>
                    </a:ext>
                  </a:extLst>
                </a:gridCol>
                <a:gridCol w="209749">
                  <a:extLst>
                    <a:ext uri="{9D8B030D-6E8A-4147-A177-3AD203B41FA5}">
                      <a16:colId xmlns:a16="http://schemas.microsoft.com/office/drawing/2014/main" val="2587280802"/>
                    </a:ext>
                  </a:extLst>
                </a:gridCol>
                <a:gridCol w="208280">
                  <a:extLst>
                    <a:ext uri="{9D8B030D-6E8A-4147-A177-3AD203B41FA5}">
                      <a16:colId xmlns:a16="http://schemas.microsoft.com/office/drawing/2014/main" val="3445243295"/>
                    </a:ext>
                  </a:extLst>
                </a:gridCol>
                <a:gridCol w="211218">
                  <a:extLst>
                    <a:ext uri="{9D8B030D-6E8A-4147-A177-3AD203B41FA5}">
                      <a16:colId xmlns:a16="http://schemas.microsoft.com/office/drawing/2014/main" val="3781217403"/>
                    </a:ext>
                  </a:extLst>
                </a:gridCol>
                <a:gridCol w="208280">
                  <a:extLst>
                    <a:ext uri="{9D8B030D-6E8A-4147-A177-3AD203B41FA5}">
                      <a16:colId xmlns:a16="http://schemas.microsoft.com/office/drawing/2014/main" val="1338349659"/>
                    </a:ext>
                  </a:extLst>
                </a:gridCol>
                <a:gridCol w="211218">
                  <a:extLst>
                    <a:ext uri="{9D8B030D-6E8A-4147-A177-3AD203B41FA5}">
                      <a16:colId xmlns:a16="http://schemas.microsoft.com/office/drawing/2014/main" val="1115884538"/>
                    </a:ext>
                  </a:extLst>
                </a:gridCol>
                <a:gridCol w="209749">
                  <a:extLst>
                    <a:ext uri="{9D8B030D-6E8A-4147-A177-3AD203B41FA5}">
                      <a16:colId xmlns:a16="http://schemas.microsoft.com/office/drawing/2014/main" val="3674754972"/>
                    </a:ext>
                  </a:extLst>
                </a:gridCol>
                <a:gridCol w="209749">
                  <a:extLst>
                    <a:ext uri="{9D8B030D-6E8A-4147-A177-3AD203B41FA5}">
                      <a16:colId xmlns:a16="http://schemas.microsoft.com/office/drawing/2014/main" val="3396537917"/>
                    </a:ext>
                  </a:extLst>
                </a:gridCol>
                <a:gridCol w="208280">
                  <a:extLst>
                    <a:ext uri="{9D8B030D-6E8A-4147-A177-3AD203B41FA5}">
                      <a16:colId xmlns:a16="http://schemas.microsoft.com/office/drawing/2014/main" val="1815149942"/>
                    </a:ext>
                  </a:extLst>
                </a:gridCol>
                <a:gridCol w="211218">
                  <a:extLst>
                    <a:ext uri="{9D8B030D-6E8A-4147-A177-3AD203B41FA5}">
                      <a16:colId xmlns:a16="http://schemas.microsoft.com/office/drawing/2014/main" val="2015211053"/>
                    </a:ext>
                  </a:extLst>
                </a:gridCol>
                <a:gridCol w="209749">
                  <a:extLst>
                    <a:ext uri="{9D8B030D-6E8A-4147-A177-3AD203B41FA5}">
                      <a16:colId xmlns:a16="http://schemas.microsoft.com/office/drawing/2014/main" val="316104754"/>
                    </a:ext>
                  </a:extLst>
                </a:gridCol>
                <a:gridCol w="209749">
                  <a:extLst>
                    <a:ext uri="{9D8B030D-6E8A-4147-A177-3AD203B41FA5}">
                      <a16:colId xmlns:a16="http://schemas.microsoft.com/office/drawing/2014/main" val="3481100150"/>
                    </a:ext>
                  </a:extLst>
                </a:gridCol>
                <a:gridCol w="209749">
                  <a:extLst>
                    <a:ext uri="{9D8B030D-6E8A-4147-A177-3AD203B41FA5}">
                      <a16:colId xmlns:a16="http://schemas.microsoft.com/office/drawing/2014/main" val="2902317922"/>
                    </a:ext>
                  </a:extLst>
                </a:gridCol>
              </a:tblGrid>
              <a:tr h="244928">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1602345784"/>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1616438025"/>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509727845"/>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88588776"/>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244765519"/>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2658638229"/>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836817354"/>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solidFill>
                      <a:srgbClr val="EBF1E9"/>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kern="1200" dirty="0">
                        <a:solidFill>
                          <a:schemeClr val="dk1"/>
                        </a:solidFill>
                        <a:latin typeface="+mn-lt"/>
                        <a:ea typeface="+mn-ea"/>
                        <a:cs typeface="+mn-cs"/>
                      </a:endParaRPr>
                    </a:p>
                  </a:txBody>
                  <a:tcPr>
                    <a:solidFill>
                      <a:srgbClr val="EBF1E9"/>
                    </a:solidFill>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solidFill>
                      <a:srgbClr val="EBF1E9"/>
                    </a:solidFill>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1676986712"/>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solidFill>
                      <a:srgbClr val="D5E3C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kern="1200" dirty="0">
                        <a:solidFill>
                          <a:schemeClr val="dk1"/>
                        </a:solidFill>
                        <a:latin typeface="+mn-lt"/>
                        <a:ea typeface="+mn-ea"/>
                        <a:cs typeface="+mn-cs"/>
                      </a:endParaRPr>
                    </a:p>
                  </a:txBody>
                  <a:tcPr>
                    <a:solidFill>
                      <a:srgbClr val="D5E3CF"/>
                    </a:solidFill>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solidFill>
                      <a:srgbClr val="D5E3CF"/>
                    </a:solidFill>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2531605029"/>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solidFill>
                      <a:srgbClr val="EBF1E9"/>
                    </a:solidFill>
                  </a:tcPr>
                </a:tc>
                <a:tc>
                  <a:txBody>
                    <a:bodyPr/>
                    <a:lstStyle/>
                    <a:p>
                      <a:pPr marL="0" algn="ctr" defTabSz="914400" rtl="0" eaLnBrk="1" latinLnBrk="0" hangingPunct="1"/>
                      <a:endParaRPr kumimoji="1" lang="ja-JP" altLang="en-US" sz="1000" kern="1200" dirty="0">
                        <a:solidFill>
                          <a:schemeClr val="dk1"/>
                        </a:solidFill>
                        <a:latin typeface="+mn-lt"/>
                        <a:ea typeface="+mn-ea"/>
                        <a:cs typeface="+mn-cs"/>
                      </a:endParaRPr>
                    </a:p>
                  </a:txBody>
                  <a:tcPr>
                    <a:solidFill>
                      <a:srgbClr val="EBF1E9"/>
                    </a:solidFill>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EBF1E9"/>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extLst>
                  <a:ext uri="{0D108BD9-81ED-4DB2-BD59-A6C34878D82A}">
                    <a16:rowId xmlns:a16="http://schemas.microsoft.com/office/drawing/2014/main" val="3805110703"/>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D5E3CF"/>
                    </a:solidFill>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725154782"/>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2775370060"/>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extLst>
                  <a:ext uri="{0D108BD9-81ED-4DB2-BD59-A6C34878D82A}">
                    <a16:rowId xmlns:a16="http://schemas.microsoft.com/office/drawing/2014/main" val="3950647980"/>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EBF1E9"/>
                    </a:solidFill>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207545349"/>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909583773"/>
                  </a:ext>
                </a:extLst>
              </a:tr>
              <a:tr h="244928">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extLst>
                  <a:ext uri="{0D108BD9-81ED-4DB2-BD59-A6C34878D82A}">
                    <a16:rowId xmlns:a16="http://schemas.microsoft.com/office/drawing/2014/main" val="1438049740"/>
                  </a:ext>
                </a:extLst>
              </a:tr>
              <a:tr h="244928">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D5E3CF"/>
                    </a:solidFill>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D5E3CF"/>
                    </a:solidFill>
                  </a:tcPr>
                </a:tc>
                <a:tc>
                  <a:txBody>
                    <a:bodyPr/>
                    <a:lstStyle/>
                    <a:p>
                      <a:pPr algn="ctr"/>
                      <a:endParaRPr kumimoji="1" lang="ja-JP" altLang="en-US" sz="1000"/>
                    </a:p>
                  </a:txBody>
                  <a:tcPr/>
                </a:tc>
                <a:extLst>
                  <a:ext uri="{0D108BD9-81ED-4DB2-BD59-A6C34878D82A}">
                    <a16:rowId xmlns:a16="http://schemas.microsoft.com/office/drawing/2014/main" val="3381699965"/>
                  </a:ext>
                </a:extLst>
              </a:tr>
              <a:tr h="244928">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EBF1E9"/>
                    </a:solidFill>
                  </a:tcPr>
                </a:tc>
                <a:tc>
                  <a:txBody>
                    <a:bodyPr/>
                    <a:lstStyle/>
                    <a:p>
                      <a:pPr algn="ctr"/>
                      <a:endParaRPr kumimoji="1" lang="ja-JP" altLang="en-US" sz="1000"/>
                    </a:p>
                  </a:txBody>
                  <a:tcPr/>
                </a:tc>
                <a:extLst>
                  <a:ext uri="{0D108BD9-81ED-4DB2-BD59-A6C34878D82A}">
                    <a16:rowId xmlns:a16="http://schemas.microsoft.com/office/drawing/2014/main" val="389523973"/>
                  </a:ext>
                </a:extLst>
              </a:tr>
              <a:tr h="244928">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solidFill>
                      <a:srgbClr val="D5E3CF"/>
                    </a:solidFill>
                  </a:tcPr>
                </a:tc>
                <a:tc>
                  <a:txBody>
                    <a:bodyPr/>
                    <a:lstStyle/>
                    <a:p>
                      <a:pPr algn="ctr"/>
                      <a:endParaRPr kumimoji="1" lang="ja-JP" altLang="en-US" sz="1000"/>
                    </a:p>
                  </a:txBody>
                  <a:tcPr/>
                </a:tc>
                <a:extLst>
                  <a:ext uri="{0D108BD9-81ED-4DB2-BD59-A6C34878D82A}">
                    <a16:rowId xmlns:a16="http://schemas.microsoft.com/office/drawing/2014/main" val="1723766802"/>
                  </a:ext>
                </a:extLst>
              </a:tr>
              <a:tr h="244928">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EBF1E9"/>
                    </a:solidFill>
                  </a:tcPr>
                </a:tc>
                <a:tc>
                  <a:txBody>
                    <a:bodyPr/>
                    <a:lstStyle/>
                    <a:p>
                      <a:pPr algn="ctr"/>
                      <a:endParaRPr kumimoji="1" lang="ja-JP" altLang="en-US" sz="1000" dirty="0"/>
                    </a:p>
                  </a:txBody>
                  <a:tcPr/>
                </a:tc>
                <a:extLst>
                  <a:ext uri="{0D108BD9-81ED-4DB2-BD59-A6C34878D82A}">
                    <a16:rowId xmlns:a16="http://schemas.microsoft.com/office/drawing/2014/main" val="2081760626"/>
                  </a:ext>
                </a:extLst>
              </a:tr>
            </a:tbl>
          </a:graphicData>
        </a:graphic>
      </p:graphicFrame>
      <p:grpSp>
        <p:nvGrpSpPr>
          <p:cNvPr id="20" name="グループ化 19">
            <a:extLst>
              <a:ext uri="{FF2B5EF4-FFF2-40B4-BE49-F238E27FC236}">
                <a16:creationId xmlns:a16="http://schemas.microsoft.com/office/drawing/2014/main" id="{D15A3BE3-6CB1-42C0-8A0F-0D7FD4F9BAB3}"/>
              </a:ext>
            </a:extLst>
          </p:cNvPr>
          <p:cNvGrpSpPr/>
          <p:nvPr/>
        </p:nvGrpSpPr>
        <p:grpSpPr>
          <a:xfrm>
            <a:off x="4013321" y="999536"/>
            <a:ext cx="3713685" cy="5653931"/>
            <a:chOff x="3985523" y="997445"/>
            <a:chExt cx="3713685" cy="5653931"/>
          </a:xfrm>
        </p:grpSpPr>
        <p:sp>
          <p:nvSpPr>
            <p:cNvPr id="3" name="テキスト ボックス 2"/>
            <p:cNvSpPr txBox="1"/>
            <p:nvPr/>
          </p:nvSpPr>
          <p:spPr>
            <a:xfrm>
              <a:off x="4332553" y="6282044"/>
              <a:ext cx="3366655" cy="369332"/>
            </a:xfrm>
            <a:prstGeom prst="rect">
              <a:avLst/>
            </a:prstGeom>
            <a:noFill/>
          </p:spPr>
          <p:txBody>
            <a:bodyPr wrap="square" rtlCol="0">
              <a:spAutoFit/>
            </a:bodyPr>
            <a:lstStyle/>
            <a:p>
              <a:r>
                <a:rPr kumimoji="1" lang="en-US" altLang="ja-JP" dirty="0"/>
                <a:t>1 2 3 </a:t>
              </a:r>
              <a:r>
                <a:rPr lang="en-US" altLang="ja-JP" dirty="0"/>
                <a:t>  </a:t>
              </a:r>
              <a:r>
                <a:rPr kumimoji="1" lang="en-US" altLang="ja-JP" dirty="0"/>
                <a:t>  5             10         14</a:t>
              </a:r>
              <a:endParaRPr kumimoji="1" lang="ja-JP" altLang="en-US" dirty="0"/>
            </a:p>
          </p:txBody>
        </p:sp>
        <p:sp>
          <p:nvSpPr>
            <p:cNvPr id="13" name="テキスト ボックス 12"/>
            <p:cNvSpPr txBox="1"/>
            <p:nvPr/>
          </p:nvSpPr>
          <p:spPr>
            <a:xfrm>
              <a:off x="4332552" y="1102423"/>
              <a:ext cx="3366655" cy="369332"/>
            </a:xfrm>
            <a:prstGeom prst="rect">
              <a:avLst/>
            </a:prstGeom>
            <a:noFill/>
          </p:spPr>
          <p:txBody>
            <a:bodyPr wrap="square" rtlCol="0">
              <a:spAutoFit/>
            </a:bodyPr>
            <a:lstStyle/>
            <a:p>
              <a:r>
                <a:rPr kumimoji="1" lang="en-US" altLang="ja-JP" dirty="0"/>
                <a:t>1 2 3 </a:t>
              </a:r>
              <a:r>
                <a:rPr lang="en-US" altLang="ja-JP" dirty="0"/>
                <a:t>  </a:t>
              </a:r>
              <a:r>
                <a:rPr kumimoji="1" lang="en-US" altLang="ja-JP" dirty="0"/>
                <a:t>  5             10         14</a:t>
              </a:r>
              <a:endParaRPr kumimoji="1" lang="ja-JP" altLang="en-US" dirty="0"/>
            </a:p>
          </p:txBody>
        </p:sp>
        <p:sp>
          <p:nvSpPr>
            <p:cNvPr id="14" name="テキスト ボックス 13"/>
            <p:cNvSpPr txBox="1"/>
            <p:nvPr/>
          </p:nvSpPr>
          <p:spPr>
            <a:xfrm rot="5400000">
              <a:off x="1633395" y="3709032"/>
              <a:ext cx="5073587" cy="369332"/>
            </a:xfrm>
            <a:prstGeom prst="rect">
              <a:avLst/>
            </a:prstGeom>
            <a:noFill/>
          </p:spPr>
          <p:txBody>
            <a:bodyPr wrap="square" rtlCol="0">
              <a:spAutoFit/>
            </a:bodyPr>
            <a:lstStyle/>
            <a:p>
              <a:r>
                <a:rPr lang="en-US" altLang="ja-JP" dirty="0"/>
                <a:t>A B C  D E  F  G H  I  J  K L  M N O P Q R  S T</a:t>
              </a:r>
              <a:endParaRPr kumimoji="1" lang="ja-JP" altLang="en-US" dirty="0"/>
            </a:p>
          </p:txBody>
        </p:sp>
        <p:sp>
          <p:nvSpPr>
            <p:cNvPr id="1038" name="正方形/長方形 1037"/>
            <p:cNvSpPr/>
            <p:nvPr/>
          </p:nvSpPr>
          <p:spPr>
            <a:xfrm>
              <a:off x="4978884" y="997445"/>
              <a:ext cx="1462868" cy="4050138"/>
            </a:xfrm>
            <a:prstGeom prst="rect">
              <a:avLst/>
            </a:prstGeom>
            <a:solidFill>
              <a:srgbClr val="5B9BD5">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5" name="テキスト ボックス 4"/>
          <p:cNvSpPr txBox="1"/>
          <p:nvPr/>
        </p:nvSpPr>
        <p:spPr>
          <a:xfrm>
            <a:off x="118867" y="73781"/>
            <a:ext cx="3965453" cy="830997"/>
          </a:xfrm>
          <a:prstGeom prst="rect">
            <a:avLst/>
          </a:prstGeom>
          <a:noFill/>
        </p:spPr>
        <p:txBody>
          <a:bodyPr wrap="square" rtlCol="0">
            <a:spAutoFit/>
          </a:bodyPr>
          <a:lstStyle/>
          <a:p>
            <a:r>
              <a:rPr lang="ja-JP" altLang="en-US" sz="4800" dirty="0"/>
              <a:t>回路：配線図</a:t>
            </a:r>
            <a:endParaRPr kumimoji="1" lang="ja-JP" altLang="en-US" sz="4800" dirty="0"/>
          </a:p>
        </p:txBody>
      </p:sp>
      <p:pic>
        <p:nvPicPr>
          <p:cNvPr id="1026" name="Picture 2" descr="https://akizukidenshi.com/img/goods/C/P-12976.jpg"/>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5400000">
            <a:off x="8480791" y="7587275"/>
            <a:ext cx="4580015" cy="3435012"/>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カギ線コネクタ 14"/>
          <p:cNvCxnSpPr>
            <a:cxnSpLocks/>
            <a:stCxn id="109" idx="2"/>
            <a:endCxn id="106" idx="1"/>
          </p:cNvCxnSpPr>
          <p:nvPr/>
        </p:nvCxnSpPr>
        <p:spPr>
          <a:xfrm rot="16200000" flipH="1">
            <a:off x="5178852" y="4520709"/>
            <a:ext cx="1577420" cy="1731653"/>
          </a:xfrm>
          <a:prstGeom prst="bentConnector2">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1039" name="テキスト ボックス 1038"/>
          <p:cNvSpPr txBox="1"/>
          <p:nvPr/>
        </p:nvSpPr>
        <p:spPr>
          <a:xfrm>
            <a:off x="5502144" y="471201"/>
            <a:ext cx="1008482" cy="584775"/>
          </a:xfrm>
          <a:prstGeom prst="rect">
            <a:avLst/>
          </a:prstGeom>
          <a:noFill/>
        </p:spPr>
        <p:txBody>
          <a:bodyPr wrap="square" rtlCol="0">
            <a:spAutoFit/>
          </a:bodyPr>
          <a:lstStyle/>
          <a:p>
            <a:r>
              <a:rPr kumimoji="1" lang="ja-JP" altLang="en-US" sz="3200" dirty="0"/>
              <a:t>表</a:t>
            </a:r>
          </a:p>
        </p:txBody>
      </p:sp>
      <p:sp>
        <p:nvSpPr>
          <p:cNvPr id="54" name="角丸四角形 53"/>
          <p:cNvSpPr/>
          <p:nvPr/>
        </p:nvSpPr>
        <p:spPr>
          <a:xfrm>
            <a:off x="1016207" y="1164867"/>
            <a:ext cx="703691" cy="548640"/>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角丸四角形 58"/>
          <p:cNvSpPr/>
          <p:nvPr/>
        </p:nvSpPr>
        <p:spPr>
          <a:xfrm>
            <a:off x="2731038" y="1164867"/>
            <a:ext cx="703691" cy="548640"/>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角丸四角形 59"/>
          <p:cNvSpPr/>
          <p:nvPr/>
        </p:nvSpPr>
        <p:spPr>
          <a:xfrm>
            <a:off x="2614419" y="2728623"/>
            <a:ext cx="421420" cy="877293"/>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角丸四角形 70"/>
          <p:cNvSpPr/>
          <p:nvPr/>
        </p:nvSpPr>
        <p:spPr>
          <a:xfrm>
            <a:off x="1848035" y="3460143"/>
            <a:ext cx="703691" cy="548640"/>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線吹き出し 1 (枠付き) 72"/>
          <p:cNvSpPr/>
          <p:nvPr/>
        </p:nvSpPr>
        <p:spPr>
          <a:xfrm>
            <a:off x="121982" y="4821402"/>
            <a:ext cx="3642816" cy="1680586"/>
          </a:xfrm>
          <a:prstGeom prst="borderCallout1">
            <a:avLst>
              <a:gd name="adj1" fmla="val 559"/>
              <a:gd name="adj2" fmla="val 83994"/>
              <a:gd name="adj3" fmla="val -69513"/>
              <a:gd name="adj4" fmla="val 68846"/>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出力</a:t>
            </a:r>
            <a:r>
              <a:rPr kumimoji="1" lang="en-US" altLang="ja-JP" dirty="0">
                <a:solidFill>
                  <a:schemeClr val="tx1"/>
                </a:solidFill>
              </a:rPr>
              <a:t>PIN</a:t>
            </a:r>
            <a:r>
              <a:rPr kumimoji="1" lang="ja-JP" altLang="en-US" dirty="0">
                <a:solidFill>
                  <a:schemeClr val="tx1"/>
                </a:solidFill>
              </a:rPr>
              <a:t>は５</a:t>
            </a:r>
            <a:r>
              <a:rPr kumimoji="1" lang="en-US" altLang="ja-JP" dirty="0">
                <a:solidFill>
                  <a:schemeClr val="tx1"/>
                </a:solidFill>
              </a:rPr>
              <a:t>V</a:t>
            </a:r>
            <a:r>
              <a:rPr kumimoji="1" lang="ja-JP" altLang="en-US" dirty="0">
                <a:solidFill>
                  <a:schemeClr val="tx1"/>
                </a:solidFill>
              </a:rPr>
              <a:t>と</a:t>
            </a:r>
            <a:r>
              <a:rPr kumimoji="1" lang="en-US" altLang="ja-JP" dirty="0">
                <a:solidFill>
                  <a:schemeClr val="tx1"/>
                </a:solidFill>
              </a:rPr>
              <a:t>GND</a:t>
            </a:r>
            <a:r>
              <a:rPr kumimoji="1" lang="ja-JP" altLang="en-US" dirty="0">
                <a:solidFill>
                  <a:schemeClr val="tx1"/>
                </a:solidFill>
              </a:rPr>
              <a:t>が隣り合って</a:t>
            </a:r>
            <a:r>
              <a:rPr lang="ja-JP" altLang="en-US" dirty="0">
                <a:solidFill>
                  <a:schemeClr val="tx1"/>
                </a:solidFill>
              </a:rPr>
              <a:t>おり危険</a:t>
            </a:r>
            <a:br>
              <a:rPr lang="en-US" altLang="ja-JP" dirty="0">
                <a:solidFill>
                  <a:schemeClr val="tx1"/>
                </a:solidFill>
              </a:rPr>
            </a:br>
            <a:r>
              <a:rPr lang="ja-JP" altLang="en-US" dirty="0">
                <a:solidFill>
                  <a:schemeClr val="tx1"/>
                </a:solidFill>
              </a:rPr>
              <a:t>デバッグするときはジャンパ線（ワニ口ではなく）で取り出した先で行うこと</a:t>
            </a:r>
            <a:endParaRPr lang="en-US" altLang="ja-JP" dirty="0">
              <a:solidFill>
                <a:schemeClr val="tx1"/>
              </a:solidFill>
            </a:endParaRPr>
          </a:p>
        </p:txBody>
      </p:sp>
      <p:sp>
        <p:nvSpPr>
          <p:cNvPr id="87" name="テキスト ボックス 86"/>
          <p:cNvSpPr txBox="1"/>
          <p:nvPr/>
        </p:nvSpPr>
        <p:spPr>
          <a:xfrm>
            <a:off x="5918636" y="3598816"/>
            <a:ext cx="536695" cy="276999"/>
          </a:xfrm>
          <a:prstGeom prst="rect">
            <a:avLst/>
          </a:prstGeom>
          <a:noFill/>
        </p:spPr>
        <p:txBody>
          <a:bodyPr wrap="square" rtlCol="0">
            <a:spAutoFit/>
          </a:bodyPr>
          <a:lstStyle/>
          <a:p>
            <a:r>
              <a:rPr lang="en-US" altLang="ja-JP" sz="1200" dirty="0"/>
              <a:t>D2</a:t>
            </a:r>
            <a:endParaRPr kumimoji="1" lang="ja-JP" altLang="en-US" sz="1200" dirty="0"/>
          </a:p>
        </p:txBody>
      </p:sp>
      <p:grpSp>
        <p:nvGrpSpPr>
          <p:cNvPr id="25" name="グループ化 24">
            <a:extLst>
              <a:ext uri="{FF2B5EF4-FFF2-40B4-BE49-F238E27FC236}">
                <a16:creationId xmlns:a16="http://schemas.microsoft.com/office/drawing/2014/main" id="{0577A5A9-9382-4AEF-BF9A-9066AC14CFFF}"/>
              </a:ext>
            </a:extLst>
          </p:cNvPr>
          <p:cNvGrpSpPr/>
          <p:nvPr/>
        </p:nvGrpSpPr>
        <p:grpSpPr>
          <a:xfrm>
            <a:off x="4941441" y="1882791"/>
            <a:ext cx="331482" cy="522871"/>
            <a:chOff x="8076890" y="3284576"/>
            <a:chExt cx="331482" cy="522871"/>
          </a:xfrm>
        </p:grpSpPr>
        <p:sp>
          <p:nvSpPr>
            <p:cNvPr id="77" name="正方形/長方形 76">
              <a:extLst>
                <a:ext uri="{FF2B5EF4-FFF2-40B4-BE49-F238E27FC236}">
                  <a16:creationId xmlns:a16="http://schemas.microsoft.com/office/drawing/2014/main" id="{D1427419-D67C-434D-AC81-32958B51F7FF}"/>
                </a:ext>
              </a:extLst>
            </p:cNvPr>
            <p:cNvSpPr/>
            <p:nvPr/>
          </p:nvSpPr>
          <p:spPr>
            <a:xfrm>
              <a:off x="8142885" y="3288550"/>
              <a:ext cx="200641" cy="4844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8" name="テキスト ボックス 77">
              <a:extLst>
                <a:ext uri="{FF2B5EF4-FFF2-40B4-BE49-F238E27FC236}">
                  <a16:creationId xmlns:a16="http://schemas.microsoft.com/office/drawing/2014/main" id="{0F0DFC38-F50C-446A-9F36-C32060CDFA97}"/>
                </a:ext>
              </a:extLst>
            </p:cNvPr>
            <p:cNvSpPr txBox="1"/>
            <p:nvPr/>
          </p:nvSpPr>
          <p:spPr>
            <a:xfrm>
              <a:off x="8076890" y="3284576"/>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79" name="テキスト ボックス 78">
              <a:extLst>
                <a:ext uri="{FF2B5EF4-FFF2-40B4-BE49-F238E27FC236}">
                  <a16:creationId xmlns:a16="http://schemas.microsoft.com/office/drawing/2014/main" id="{4C70FEF7-D3B5-44D7-AAD7-D453380753DD}"/>
                </a:ext>
              </a:extLst>
            </p:cNvPr>
            <p:cNvSpPr txBox="1"/>
            <p:nvPr/>
          </p:nvSpPr>
          <p:spPr>
            <a:xfrm>
              <a:off x="8078922" y="3530448"/>
              <a:ext cx="329450" cy="276999"/>
            </a:xfrm>
            <a:prstGeom prst="rect">
              <a:avLst/>
            </a:prstGeom>
            <a:noFill/>
          </p:spPr>
          <p:txBody>
            <a:bodyPr wrap="square">
              <a:spAutoFit/>
            </a:bodyPr>
            <a:lstStyle/>
            <a:p>
              <a:r>
                <a:rPr kumimoji="1" lang="ja-JP" altLang="en-US" sz="1200" dirty="0"/>
                <a:t>●</a:t>
              </a:r>
              <a:endParaRPr lang="ja-JP" altLang="en-US" sz="1200" dirty="0"/>
            </a:p>
          </p:txBody>
        </p:sp>
      </p:grpSp>
      <p:sp>
        <p:nvSpPr>
          <p:cNvPr id="98" name="テキスト ボックス 97"/>
          <p:cNvSpPr txBox="1"/>
          <p:nvPr/>
        </p:nvSpPr>
        <p:spPr>
          <a:xfrm>
            <a:off x="4455658" y="4059392"/>
            <a:ext cx="536695" cy="276999"/>
          </a:xfrm>
          <a:prstGeom prst="rect">
            <a:avLst/>
          </a:prstGeom>
          <a:noFill/>
        </p:spPr>
        <p:txBody>
          <a:bodyPr wrap="square" rtlCol="0">
            <a:spAutoFit/>
          </a:bodyPr>
          <a:lstStyle/>
          <a:p>
            <a:r>
              <a:rPr lang="en-US" altLang="ja-JP" sz="1200" dirty="0"/>
              <a:t>RST</a:t>
            </a:r>
            <a:endParaRPr kumimoji="1" lang="ja-JP" altLang="en-US" sz="1200" dirty="0"/>
          </a:p>
        </p:txBody>
      </p:sp>
      <p:sp>
        <p:nvSpPr>
          <p:cNvPr id="99" name="テキスト ボックス 98"/>
          <p:cNvSpPr txBox="1"/>
          <p:nvPr/>
        </p:nvSpPr>
        <p:spPr>
          <a:xfrm>
            <a:off x="5587222" y="4571676"/>
            <a:ext cx="536695" cy="276999"/>
          </a:xfrm>
          <a:prstGeom prst="rect">
            <a:avLst/>
          </a:prstGeom>
          <a:noFill/>
        </p:spPr>
        <p:txBody>
          <a:bodyPr wrap="square" rtlCol="0">
            <a:spAutoFit/>
          </a:bodyPr>
          <a:lstStyle/>
          <a:p>
            <a:r>
              <a:rPr lang="en-US" altLang="ja-JP" sz="1200" dirty="0"/>
              <a:t>5V</a:t>
            </a:r>
            <a:endParaRPr kumimoji="1" lang="ja-JP" altLang="en-US" sz="1200" dirty="0"/>
          </a:p>
        </p:txBody>
      </p:sp>
      <p:sp>
        <p:nvSpPr>
          <p:cNvPr id="100" name="テキスト ボックス 99"/>
          <p:cNvSpPr txBox="1"/>
          <p:nvPr/>
        </p:nvSpPr>
        <p:spPr>
          <a:xfrm>
            <a:off x="4426921" y="4336393"/>
            <a:ext cx="693854" cy="276999"/>
          </a:xfrm>
          <a:prstGeom prst="rect">
            <a:avLst/>
          </a:prstGeom>
          <a:noFill/>
        </p:spPr>
        <p:txBody>
          <a:bodyPr wrap="square" rtlCol="0">
            <a:spAutoFit/>
          </a:bodyPr>
          <a:lstStyle/>
          <a:p>
            <a:r>
              <a:rPr lang="en-US" altLang="ja-JP" sz="1200" dirty="0"/>
              <a:t>GND</a:t>
            </a:r>
            <a:endParaRPr kumimoji="1" lang="ja-JP" altLang="en-US" sz="1200" dirty="0"/>
          </a:p>
        </p:txBody>
      </p:sp>
      <p:grpSp>
        <p:nvGrpSpPr>
          <p:cNvPr id="9" name="グループ化 8">
            <a:extLst>
              <a:ext uri="{FF2B5EF4-FFF2-40B4-BE49-F238E27FC236}">
                <a16:creationId xmlns:a16="http://schemas.microsoft.com/office/drawing/2014/main" id="{D4CB9DF3-8B84-4542-8B40-577D420F7CFF}"/>
              </a:ext>
            </a:extLst>
          </p:cNvPr>
          <p:cNvGrpSpPr/>
          <p:nvPr/>
        </p:nvGrpSpPr>
        <p:grpSpPr>
          <a:xfrm>
            <a:off x="7236826" y="5296686"/>
            <a:ext cx="555570" cy="1017388"/>
            <a:chOff x="6343357" y="5306361"/>
            <a:chExt cx="555570" cy="1017388"/>
          </a:xfrm>
        </p:grpSpPr>
        <p:sp>
          <p:nvSpPr>
            <p:cNvPr id="101" name="テキスト ボックス 100"/>
            <p:cNvSpPr txBox="1"/>
            <p:nvPr/>
          </p:nvSpPr>
          <p:spPr>
            <a:xfrm>
              <a:off x="6362232" y="5306361"/>
              <a:ext cx="536695" cy="276999"/>
            </a:xfrm>
            <a:prstGeom prst="rect">
              <a:avLst/>
            </a:prstGeom>
            <a:noFill/>
          </p:spPr>
          <p:txBody>
            <a:bodyPr wrap="square" rtlCol="0">
              <a:spAutoFit/>
            </a:bodyPr>
            <a:lstStyle/>
            <a:p>
              <a:r>
                <a:rPr lang="en-US" altLang="ja-JP" sz="1200" dirty="0"/>
                <a:t>PPM</a:t>
              </a:r>
              <a:endParaRPr kumimoji="1" lang="ja-JP" altLang="en-US" sz="1200" dirty="0"/>
            </a:p>
          </p:txBody>
        </p:sp>
        <p:sp>
          <p:nvSpPr>
            <p:cNvPr id="96" name="テキスト ボックス 95">
              <a:extLst>
                <a:ext uri="{FF2B5EF4-FFF2-40B4-BE49-F238E27FC236}">
                  <a16:creationId xmlns:a16="http://schemas.microsoft.com/office/drawing/2014/main" id="{9F2316AB-0D4B-442C-B9C0-06B1B804CFFA}"/>
                </a:ext>
              </a:extLst>
            </p:cNvPr>
            <p:cNvSpPr txBox="1"/>
            <p:nvPr/>
          </p:nvSpPr>
          <p:spPr>
            <a:xfrm>
              <a:off x="6351636" y="5796288"/>
              <a:ext cx="536695" cy="276999"/>
            </a:xfrm>
            <a:prstGeom prst="rect">
              <a:avLst/>
            </a:prstGeom>
            <a:noFill/>
          </p:spPr>
          <p:txBody>
            <a:bodyPr wrap="square" rtlCol="0">
              <a:spAutoFit/>
            </a:bodyPr>
            <a:lstStyle/>
            <a:p>
              <a:r>
                <a:rPr lang="en-US" altLang="ja-JP" sz="1200" dirty="0"/>
                <a:t>5V</a:t>
              </a:r>
              <a:endParaRPr kumimoji="1" lang="ja-JP" altLang="en-US" sz="1200" dirty="0"/>
            </a:p>
          </p:txBody>
        </p:sp>
        <p:sp>
          <p:nvSpPr>
            <p:cNvPr id="97" name="テキスト ボックス 96">
              <a:extLst>
                <a:ext uri="{FF2B5EF4-FFF2-40B4-BE49-F238E27FC236}">
                  <a16:creationId xmlns:a16="http://schemas.microsoft.com/office/drawing/2014/main" id="{72778455-7E69-46A1-8E00-D6D344030EBA}"/>
                </a:ext>
              </a:extLst>
            </p:cNvPr>
            <p:cNvSpPr txBox="1"/>
            <p:nvPr/>
          </p:nvSpPr>
          <p:spPr>
            <a:xfrm>
              <a:off x="6343357" y="6046750"/>
              <a:ext cx="536695" cy="276999"/>
            </a:xfrm>
            <a:prstGeom prst="rect">
              <a:avLst/>
            </a:prstGeom>
            <a:noFill/>
          </p:spPr>
          <p:txBody>
            <a:bodyPr wrap="square" rtlCol="0">
              <a:spAutoFit/>
            </a:bodyPr>
            <a:lstStyle/>
            <a:p>
              <a:r>
                <a:rPr lang="en-US" altLang="ja-JP" sz="1200" dirty="0"/>
                <a:t>GND</a:t>
              </a:r>
              <a:endParaRPr kumimoji="1" lang="ja-JP" altLang="en-US" sz="1200" dirty="0"/>
            </a:p>
          </p:txBody>
        </p:sp>
      </p:grpSp>
      <p:sp>
        <p:nvSpPr>
          <p:cNvPr id="102" name="正方形/長方形 101">
            <a:extLst>
              <a:ext uri="{FF2B5EF4-FFF2-40B4-BE49-F238E27FC236}">
                <a16:creationId xmlns:a16="http://schemas.microsoft.com/office/drawing/2014/main" id="{AD39C5FA-5D43-4580-A755-0C6A4B228AD5}"/>
              </a:ext>
            </a:extLst>
          </p:cNvPr>
          <p:cNvSpPr/>
          <p:nvPr/>
        </p:nvSpPr>
        <p:spPr>
          <a:xfrm>
            <a:off x="6894965" y="5300926"/>
            <a:ext cx="203677" cy="9798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 name="テキスト ボックス 102">
            <a:extLst>
              <a:ext uri="{FF2B5EF4-FFF2-40B4-BE49-F238E27FC236}">
                <a16:creationId xmlns:a16="http://schemas.microsoft.com/office/drawing/2014/main" id="{836A7B99-51DA-4D90-A9F9-36FE8A47E728}"/>
              </a:ext>
            </a:extLst>
          </p:cNvPr>
          <p:cNvSpPr txBox="1"/>
          <p:nvPr/>
        </p:nvSpPr>
        <p:spPr>
          <a:xfrm>
            <a:off x="6833389" y="5542249"/>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105" name="テキスト ボックス 104">
            <a:extLst>
              <a:ext uri="{FF2B5EF4-FFF2-40B4-BE49-F238E27FC236}">
                <a16:creationId xmlns:a16="http://schemas.microsoft.com/office/drawing/2014/main" id="{CAC5A80E-E557-4E9E-BA2C-48D4ED602275}"/>
              </a:ext>
            </a:extLst>
          </p:cNvPr>
          <p:cNvSpPr txBox="1"/>
          <p:nvPr/>
        </p:nvSpPr>
        <p:spPr>
          <a:xfrm>
            <a:off x="6835421" y="5790859"/>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106" name="テキスト ボックス 105">
            <a:extLst>
              <a:ext uri="{FF2B5EF4-FFF2-40B4-BE49-F238E27FC236}">
                <a16:creationId xmlns:a16="http://schemas.microsoft.com/office/drawing/2014/main" id="{811A6A44-0A39-4119-B6E4-E0A2C244D9A0}"/>
              </a:ext>
            </a:extLst>
          </p:cNvPr>
          <p:cNvSpPr txBox="1"/>
          <p:nvPr/>
        </p:nvSpPr>
        <p:spPr>
          <a:xfrm>
            <a:off x="6833389" y="6036746"/>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115" name="テキスト ボックス 114">
            <a:extLst>
              <a:ext uri="{FF2B5EF4-FFF2-40B4-BE49-F238E27FC236}">
                <a16:creationId xmlns:a16="http://schemas.microsoft.com/office/drawing/2014/main" id="{B58ECE3C-4A9F-4682-B332-4DAD8990B104}"/>
              </a:ext>
            </a:extLst>
          </p:cNvPr>
          <p:cNvSpPr txBox="1"/>
          <p:nvPr/>
        </p:nvSpPr>
        <p:spPr>
          <a:xfrm>
            <a:off x="6831018" y="5294622"/>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88" name="テキスト ボックス 87"/>
          <p:cNvSpPr txBox="1"/>
          <p:nvPr/>
        </p:nvSpPr>
        <p:spPr>
          <a:xfrm>
            <a:off x="5216176" y="2137483"/>
            <a:ext cx="536695" cy="276999"/>
          </a:xfrm>
          <a:prstGeom prst="rect">
            <a:avLst/>
          </a:prstGeom>
          <a:noFill/>
        </p:spPr>
        <p:txBody>
          <a:bodyPr wrap="square" rtlCol="0">
            <a:spAutoFit/>
          </a:bodyPr>
          <a:lstStyle/>
          <a:p>
            <a:r>
              <a:rPr lang="en-US" altLang="ja-JP" sz="1200" dirty="0"/>
              <a:t>A1</a:t>
            </a:r>
            <a:endParaRPr kumimoji="1" lang="ja-JP" altLang="en-US" sz="1200" dirty="0"/>
          </a:p>
        </p:txBody>
      </p:sp>
      <p:sp>
        <p:nvSpPr>
          <p:cNvPr id="89" name="テキスト ボックス 88"/>
          <p:cNvSpPr txBox="1"/>
          <p:nvPr/>
        </p:nvSpPr>
        <p:spPr>
          <a:xfrm>
            <a:off x="4474111" y="2861230"/>
            <a:ext cx="536695" cy="276999"/>
          </a:xfrm>
          <a:prstGeom prst="rect">
            <a:avLst/>
          </a:prstGeom>
          <a:noFill/>
        </p:spPr>
        <p:txBody>
          <a:bodyPr wrap="square" rtlCol="0">
            <a:spAutoFit/>
          </a:bodyPr>
          <a:lstStyle/>
          <a:p>
            <a:r>
              <a:rPr lang="en-US" altLang="ja-JP" sz="1200" dirty="0"/>
              <a:t>A4</a:t>
            </a:r>
            <a:endParaRPr kumimoji="1" lang="ja-JP" altLang="en-US" sz="1200" dirty="0"/>
          </a:p>
        </p:txBody>
      </p:sp>
      <p:sp>
        <p:nvSpPr>
          <p:cNvPr id="16" name="正方形/長方形 15">
            <a:extLst>
              <a:ext uri="{FF2B5EF4-FFF2-40B4-BE49-F238E27FC236}">
                <a16:creationId xmlns:a16="http://schemas.microsoft.com/office/drawing/2014/main" id="{DF4DACB9-BA7B-4463-BE69-D2778AEB846A}"/>
              </a:ext>
            </a:extLst>
          </p:cNvPr>
          <p:cNvSpPr/>
          <p:nvPr/>
        </p:nvSpPr>
        <p:spPr>
          <a:xfrm>
            <a:off x="5000455" y="2865451"/>
            <a:ext cx="205681" cy="2364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7" name="テキスト ボックス 116">
            <a:extLst>
              <a:ext uri="{FF2B5EF4-FFF2-40B4-BE49-F238E27FC236}">
                <a16:creationId xmlns:a16="http://schemas.microsoft.com/office/drawing/2014/main" id="{F82C23C8-F399-4F29-8B61-A3DDC87DF29F}"/>
              </a:ext>
            </a:extLst>
          </p:cNvPr>
          <p:cNvSpPr txBox="1"/>
          <p:nvPr/>
        </p:nvSpPr>
        <p:spPr>
          <a:xfrm>
            <a:off x="5350071" y="4597437"/>
            <a:ext cx="329450" cy="276999"/>
          </a:xfrm>
          <a:prstGeom prst="rect">
            <a:avLst/>
          </a:prstGeom>
          <a:noFill/>
        </p:spPr>
        <p:txBody>
          <a:bodyPr wrap="square">
            <a:spAutoFit/>
          </a:bodyPr>
          <a:lstStyle/>
          <a:p>
            <a:r>
              <a:rPr kumimoji="1" lang="ja-JP" altLang="en-US" sz="1200" dirty="0"/>
              <a:t>●</a:t>
            </a:r>
            <a:endParaRPr lang="ja-JP" altLang="en-US" sz="1200" dirty="0"/>
          </a:p>
        </p:txBody>
      </p:sp>
      <p:cxnSp>
        <p:nvCxnSpPr>
          <p:cNvPr id="41" name="直線コネクタ 40">
            <a:extLst>
              <a:ext uri="{FF2B5EF4-FFF2-40B4-BE49-F238E27FC236}">
                <a16:creationId xmlns:a16="http://schemas.microsoft.com/office/drawing/2014/main" id="{B73F040C-1BF2-47C5-A0EE-2E0CC18143DD}"/>
              </a:ext>
            </a:extLst>
          </p:cNvPr>
          <p:cNvCxnSpPr>
            <a:cxnSpLocks/>
          </p:cNvCxnSpPr>
          <p:nvPr/>
        </p:nvCxnSpPr>
        <p:spPr>
          <a:xfrm>
            <a:off x="7184224" y="1492632"/>
            <a:ext cx="0" cy="4733416"/>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8C893026-6061-4653-8E0E-F8C4AA0AA79F}"/>
              </a:ext>
            </a:extLst>
          </p:cNvPr>
          <p:cNvCxnSpPr>
            <a:cxnSpLocks/>
          </p:cNvCxnSpPr>
          <p:nvPr/>
        </p:nvCxnSpPr>
        <p:spPr>
          <a:xfrm flipH="1">
            <a:off x="4901007" y="1508322"/>
            <a:ext cx="2259461"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863F0810-5EF3-490F-ABA7-139813FBEB86}"/>
              </a:ext>
            </a:extLst>
          </p:cNvPr>
          <p:cNvCxnSpPr/>
          <p:nvPr/>
        </p:nvCxnSpPr>
        <p:spPr>
          <a:xfrm>
            <a:off x="4901007" y="1747520"/>
            <a:ext cx="1702816"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84A23DE2-8A4D-446E-8292-FE3C5F8843F0}"/>
              </a:ext>
            </a:extLst>
          </p:cNvPr>
          <p:cNvCxnSpPr>
            <a:cxnSpLocks/>
          </p:cNvCxnSpPr>
          <p:nvPr/>
        </p:nvCxnSpPr>
        <p:spPr>
          <a:xfrm>
            <a:off x="6586131" y="1776358"/>
            <a:ext cx="0" cy="1679094"/>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21" name="直線コネクタ 120">
            <a:extLst>
              <a:ext uri="{FF2B5EF4-FFF2-40B4-BE49-F238E27FC236}">
                <a16:creationId xmlns:a16="http://schemas.microsoft.com/office/drawing/2014/main" id="{61D3527B-2F5E-4711-86B8-EE9B131B1A91}"/>
              </a:ext>
            </a:extLst>
          </p:cNvPr>
          <p:cNvCxnSpPr>
            <a:cxnSpLocks/>
          </p:cNvCxnSpPr>
          <p:nvPr/>
        </p:nvCxnSpPr>
        <p:spPr>
          <a:xfrm flipH="1">
            <a:off x="5502144" y="5927263"/>
            <a:ext cx="1328875"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23" name="直線コネクタ 122">
            <a:extLst>
              <a:ext uri="{FF2B5EF4-FFF2-40B4-BE49-F238E27FC236}">
                <a16:creationId xmlns:a16="http://schemas.microsoft.com/office/drawing/2014/main" id="{D566BABF-D5D2-464A-A93E-90C1658A6B82}"/>
              </a:ext>
            </a:extLst>
          </p:cNvPr>
          <p:cNvCxnSpPr>
            <a:cxnSpLocks/>
          </p:cNvCxnSpPr>
          <p:nvPr/>
        </p:nvCxnSpPr>
        <p:spPr>
          <a:xfrm flipV="1">
            <a:off x="5502144" y="4710176"/>
            <a:ext cx="0" cy="1217088"/>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25" name="直線コネクタ 124">
            <a:extLst>
              <a:ext uri="{FF2B5EF4-FFF2-40B4-BE49-F238E27FC236}">
                <a16:creationId xmlns:a16="http://schemas.microsoft.com/office/drawing/2014/main" id="{B57A99F1-A123-4E8E-A4F9-357DFFBC2B9A}"/>
              </a:ext>
            </a:extLst>
          </p:cNvPr>
          <p:cNvCxnSpPr>
            <a:cxnSpLocks/>
          </p:cNvCxnSpPr>
          <p:nvPr/>
        </p:nvCxnSpPr>
        <p:spPr>
          <a:xfrm>
            <a:off x="4887582" y="2955341"/>
            <a:ext cx="5200" cy="1243277"/>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025" name="直線コネクタ 1024">
            <a:extLst>
              <a:ext uri="{FF2B5EF4-FFF2-40B4-BE49-F238E27FC236}">
                <a16:creationId xmlns:a16="http://schemas.microsoft.com/office/drawing/2014/main" id="{A578D8A7-67DC-48DE-BA6E-E5FB3A4D1A43}"/>
              </a:ext>
            </a:extLst>
          </p:cNvPr>
          <p:cNvCxnSpPr>
            <a:cxnSpLocks/>
          </p:cNvCxnSpPr>
          <p:nvPr/>
        </p:nvCxnSpPr>
        <p:spPr>
          <a:xfrm>
            <a:off x="6573225" y="3728365"/>
            <a:ext cx="469687"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030" name="直線コネクタ 1029">
            <a:extLst>
              <a:ext uri="{FF2B5EF4-FFF2-40B4-BE49-F238E27FC236}">
                <a16:creationId xmlns:a16="http://schemas.microsoft.com/office/drawing/2014/main" id="{B85BC8A6-40B6-4E54-B0D0-572BA7278395}"/>
              </a:ext>
            </a:extLst>
          </p:cNvPr>
          <p:cNvCxnSpPr>
            <a:cxnSpLocks/>
          </p:cNvCxnSpPr>
          <p:nvPr/>
        </p:nvCxnSpPr>
        <p:spPr>
          <a:xfrm>
            <a:off x="6992156" y="3726243"/>
            <a:ext cx="8772" cy="1774854"/>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1040" name="正方形/長方形 1039">
            <a:extLst>
              <a:ext uri="{FF2B5EF4-FFF2-40B4-BE49-F238E27FC236}">
                <a16:creationId xmlns:a16="http://schemas.microsoft.com/office/drawing/2014/main" id="{33B0E001-58CC-4B93-806F-C235CB0FBEF8}"/>
              </a:ext>
            </a:extLst>
          </p:cNvPr>
          <p:cNvSpPr/>
          <p:nvPr/>
        </p:nvSpPr>
        <p:spPr>
          <a:xfrm>
            <a:off x="6470021" y="1385741"/>
            <a:ext cx="1037467" cy="497048"/>
          </a:xfrm>
          <a:prstGeom prst="rect">
            <a:avLst/>
          </a:prstGeom>
          <a:solidFill>
            <a:srgbClr val="5B9BD5">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8" name="正方形/長方形 147">
            <a:extLst>
              <a:ext uri="{FF2B5EF4-FFF2-40B4-BE49-F238E27FC236}">
                <a16:creationId xmlns:a16="http://schemas.microsoft.com/office/drawing/2014/main" id="{43179713-156C-4ADF-A5F9-D9B269FD5C2D}"/>
              </a:ext>
            </a:extLst>
          </p:cNvPr>
          <p:cNvSpPr/>
          <p:nvPr/>
        </p:nvSpPr>
        <p:spPr>
          <a:xfrm>
            <a:off x="3961116" y="1386481"/>
            <a:ext cx="1037467" cy="982828"/>
          </a:xfrm>
          <a:prstGeom prst="rect">
            <a:avLst/>
          </a:prstGeom>
          <a:solidFill>
            <a:srgbClr val="5B9BD5">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テキスト ボックス 85">
            <a:extLst>
              <a:ext uri="{FF2B5EF4-FFF2-40B4-BE49-F238E27FC236}">
                <a16:creationId xmlns:a16="http://schemas.microsoft.com/office/drawing/2014/main" id="{A69F2B03-40BE-46F0-879F-5CC264E64A76}"/>
              </a:ext>
            </a:extLst>
          </p:cNvPr>
          <p:cNvSpPr txBox="1"/>
          <p:nvPr/>
        </p:nvSpPr>
        <p:spPr>
          <a:xfrm>
            <a:off x="5928439" y="3359224"/>
            <a:ext cx="536695" cy="276999"/>
          </a:xfrm>
          <a:prstGeom prst="rect">
            <a:avLst/>
          </a:prstGeom>
          <a:noFill/>
        </p:spPr>
        <p:txBody>
          <a:bodyPr wrap="square" rtlCol="0">
            <a:spAutoFit/>
          </a:bodyPr>
          <a:lstStyle/>
          <a:p>
            <a:r>
              <a:rPr lang="en-US" altLang="ja-JP" sz="1200" dirty="0"/>
              <a:t>D3</a:t>
            </a:r>
            <a:endParaRPr kumimoji="1" lang="ja-JP" altLang="en-US" sz="1200" dirty="0"/>
          </a:p>
        </p:txBody>
      </p:sp>
      <p:sp>
        <p:nvSpPr>
          <p:cNvPr id="90" name="テキスト ボックス 89">
            <a:extLst>
              <a:ext uri="{FF2B5EF4-FFF2-40B4-BE49-F238E27FC236}">
                <a16:creationId xmlns:a16="http://schemas.microsoft.com/office/drawing/2014/main" id="{A2CE3927-C33F-4B4E-B68B-BE4291DB047E}"/>
              </a:ext>
            </a:extLst>
          </p:cNvPr>
          <p:cNvSpPr txBox="1"/>
          <p:nvPr/>
        </p:nvSpPr>
        <p:spPr>
          <a:xfrm>
            <a:off x="5215705" y="1891357"/>
            <a:ext cx="536695" cy="276999"/>
          </a:xfrm>
          <a:prstGeom prst="rect">
            <a:avLst/>
          </a:prstGeom>
          <a:noFill/>
        </p:spPr>
        <p:txBody>
          <a:bodyPr wrap="square" rtlCol="0">
            <a:spAutoFit/>
          </a:bodyPr>
          <a:lstStyle/>
          <a:p>
            <a:r>
              <a:rPr lang="en-US" altLang="ja-JP" sz="1200" dirty="0"/>
              <a:t>A0</a:t>
            </a:r>
            <a:endParaRPr kumimoji="1" lang="ja-JP" altLang="en-US" sz="1200" dirty="0"/>
          </a:p>
        </p:txBody>
      </p:sp>
      <p:grpSp>
        <p:nvGrpSpPr>
          <p:cNvPr id="91" name="グループ化 90">
            <a:extLst>
              <a:ext uri="{FF2B5EF4-FFF2-40B4-BE49-F238E27FC236}">
                <a16:creationId xmlns:a16="http://schemas.microsoft.com/office/drawing/2014/main" id="{088FA46C-FF90-4C7A-A9E8-4E83FB323E06}"/>
              </a:ext>
            </a:extLst>
          </p:cNvPr>
          <p:cNvGrpSpPr/>
          <p:nvPr/>
        </p:nvGrpSpPr>
        <p:grpSpPr>
          <a:xfrm>
            <a:off x="6207566" y="3346668"/>
            <a:ext cx="331482" cy="522871"/>
            <a:chOff x="8076890" y="3284576"/>
            <a:chExt cx="331482" cy="522871"/>
          </a:xfrm>
        </p:grpSpPr>
        <p:sp>
          <p:nvSpPr>
            <p:cNvPr id="93" name="正方形/長方形 92">
              <a:extLst>
                <a:ext uri="{FF2B5EF4-FFF2-40B4-BE49-F238E27FC236}">
                  <a16:creationId xmlns:a16="http://schemas.microsoft.com/office/drawing/2014/main" id="{EE77DF2F-8F1D-414C-9640-5F8CB810C49D}"/>
                </a:ext>
              </a:extLst>
            </p:cNvPr>
            <p:cNvSpPr/>
            <p:nvPr/>
          </p:nvSpPr>
          <p:spPr>
            <a:xfrm>
              <a:off x="8142885" y="3288550"/>
              <a:ext cx="200641" cy="4844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4" name="テキスト ボックス 93">
              <a:extLst>
                <a:ext uri="{FF2B5EF4-FFF2-40B4-BE49-F238E27FC236}">
                  <a16:creationId xmlns:a16="http://schemas.microsoft.com/office/drawing/2014/main" id="{3918C79B-0F5F-4A37-853C-F2B9E726220F}"/>
                </a:ext>
              </a:extLst>
            </p:cNvPr>
            <p:cNvSpPr txBox="1"/>
            <p:nvPr/>
          </p:nvSpPr>
          <p:spPr>
            <a:xfrm>
              <a:off x="8076890" y="3284576"/>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95" name="テキスト ボックス 94">
              <a:extLst>
                <a:ext uri="{FF2B5EF4-FFF2-40B4-BE49-F238E27FC236}">
                  <a16:creationId xmlns:a16="http://schemas.microsoft.com/office/drawing/2014/main" id="{3D41CBAD-ABFB-4FEB-8A1D-916EAC31CD37}"/>
                </a:ext>
              </a:extLst>
            </p:cNvPr>
            <p:cNvSpPr txBox="1"/>
            <p:nvPr/>
          </p:nvSpPr>
          <p:spPr>
            <a:xfrm>
              <a:off x="8078922" y="3530448"/>
              <a:ext cx="329450" cy="276999"/>
            </a:xfrm>
            <a:prstGeom prst="rect">
              <a:avLst/>
            </a:prstGeom>
            <a:noFill/>
          </p:spPr>
          <p:txBody>
            <a:bodyPr wrap="square">
              <a:spAutoFit/>
            </a:bodyPr>
            <a:lstStyle/>
            <a:p>
              <a:r>
                <a:rPr kumimoji="1" lang="ja-JP" altLang="en-US" sz="1200" dirty="0"/>
                <a:t>●</a:t>
              </a:r>
              <a:endParaRPr lang="ja-JP" altLang="en-US" sz="1200" dirty="0"/>
            </a:p>
          </p:txBody>
        </p:sp>
      </p:grpSp>
      <p:grpSp>
        <p:nvGrpSpPr>
          <p:cNvPr id="104" name="グループ化 103">
            <a:extLst>
              <a:ext uri="{FF2B5EF4-FFF2-40B4-BE49-F238E27FC236}">
                <a16:creationId xmlns:a16="http://schemas.microsoft.com/office/drawing/2014/main" id="{54F7FE24-7A76-4F38-A6CD-C2056CBBC58F}"/>
              </a:ext>
            </a:extLst>
          </p:cNvPr>
          <p:cNvGrpSpPr/>
          <p:nvPr/>
        </p:nvGrpSpPr>
        <p:grpSpPr>
          <a:xfrm>
            <a:off x="4934979" y="4074955"/>
            <a:ext cx="331482" cy="522871"/>
            <a:chOff x="8076890" y="3284576"/>
            <a:chExt cx="331482" cy="522871"/>
          </a:xfrm>
        </p:grpSpPr>
        <p:sp>
          <p:nvSpPr>
            <p:cNvPr id="107" name="正方形/長方形 106">
              <a:extLst>
                <a:ext uri="{FF2B5EF4-FFF2-40B4-BE49-F238E27FC236}">
                  <a16:creationId xmlns:a16="http://schemas.microsoft.com/office/drawing/2014/main" id="{B5C0140F-8638-4E43-9AED-DD3EB4B6AA1F}"/>
                </a:ext>
              </a:extLst>
            </p:cNvPr>
            <p:cNvSpPr/>
            <p:nvPr/>
          </p:nvSpPr>
          <p:spPr>
            <a:xfrm>
              <a:off x="8142885" y="3288550"/>
              <a:ext cx="200641" cy="4844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テキスト ボックス 107">
              <a:extLst>
                <a:ext uri="{FF2B5EF4-FFF2-40B4-BE49-F238E27FC236}">
                  <a16:creationId xmlns:a16="http://schemas.microsoft.com/office/drawing/2014/main" id="{6C02F784-C30B-4C42-A878-724D338CE3DB}"/>
                </a:ext>
              </a:extLst>
            </p:cNvPr>
            <p:cNvSpPr txBox="1"/>
            <p:nvPr/>
          </p:nvSpPr>
          <p:spPr>
            <a:xfrm>
              <a:off x="8076890" y="3284576"/>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109" name="テキスト ボックス 108">
              <a:extLst>
                <a:ext uri="{FF2B5EF4-FFF2-40B4-BE49-F238E27FC236}">
                  <a16:creationId xmlns:a16="http://schemas.microsoft.com/office/drawing/2014/main" id="{A4908ED0-7A75-4270-AF1A-075BA0E946F1}"/>
                </a:ext>
              </a:extLst>
            </p:cNvPr>
            <p:cNvSpPr txBox="1"/>
            <p:nvPr/>
          </p:nvSpPr>
          <p:spPr>
            <a:xfrm>
              <a:off x="8078922" y="3530448"/>
              <a:ext cx="329450" cy="276999"/>
            </a:xfrm>
            <a:prstGeom prst="rect">
              <a:avLst/>
            </a:prstGeom>
            <a:noFill/>
          </p:spPr>
          <p:txBody>
            <a:bodyPr wrap="square">
              <a:spAutoFit/>
            </a:bodyPr>
            <a:lstStyle/>
            <a:p>
              <a:r>
                <a:rPr kumimoji="1" lang="ja-JP" altLang="en-US" sz="1200" dirty="0"/>
                <a:t>●</a:t>
              </a:r>
              <a:endParaRPr lang="ja-JP" altLang="en-US" sz="1200" dirty="0"/>
            </a:p>
          </p:txBody>
        </p:sp>
      </p:grpSp>
      <p:sp>
        <p:nvSpPr>
          <p:cNvPr id="114" name="テキスト ボックス 113">
            <a:extLst>
              <a:ext uri="{FF2B5EF4-FFF2-40B4-BE49-F238E27FC236}">
                <a16:creationId xmlns:a16="http://schemas.microsoft.com/office/drawing/2014/main" id="{3775FB56-B07C-4F7D-BCCB-1AEB1A78F5CD}"/>
              </a:ext>
            </a:extLst>
          </p:cNvPr>
          <p:cNvSpPr txBox="1"/>
          <p:nvPr/>
        </p:nvSpPr>
        <p:spPr>
          <a:xfrm>
            <a:off x="4934979" y="2870140"/>
            <a:ext cx="329450" cy="276999"/>
          </a:xfrm>
          <a:prstGeom prst="rect">
            <a:avLst/>
          </a:prstGeom>
          <a:noFill/>
        </p:spPr>
        <p:txBody>
          <a:bodyPr wrap="square">
            <a:spAutoFit/>
          </a:bodyPr>
          <a:lstStyle/>
          <a:p>
            <a:r>
              <a:rPr kumimoji="1" lang="ja-JP" altLang="en-US" sz="1200" dirty="0"/>
              <a:t>●</a:t>
            </a:r>
            <a:endParaRPr lang="ja-JP" altLang="en-US" sz="1200" dirty="0"/>
          </a:p>
        </p:txBody>
      </p:sp>
    </p:spTree>
    <p:extLst>
      <p:ext uri="{BB962C8B-B14F-4D97-AF65-F5344CB8AC3E}">
        <p14:creationId xmlns:p14="http://schemas.microsoft.com/office/powerpoint/2010/main" val="2701899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lang="ja-JP" altLang="en-US" sz="4800" dirty="0"/>
              <a:t>動作検証</a:t>
            </a:r>
            <a:r>
              <a:rPr kumimoji="1" lang="ja-JP" altLang="en-US" sz="4800" dirty="0"/>
              <a:t>：</a:t>
            </a:r>
            <a:r>
              <a:rPr kumimoji="1" lang="en-US" altLang="ja-JP" sz="4800" dirty="0" err="1"/>
              <a:t>main.m</a:t>
            </a:r>
            <a:r>
              <a:rPr kumimoji="1" lang="en-US" altLang="ja-JP" sz="4800" dirty="0"/>
              <a:t> @ </a:t>
            </a:r>
            <a:r>
              <a:rPr lang="en-US" altLang="ja-JP" sz="4800" dirty="0"/>
              <a:t>MATLAB</a:t>
            </a:r>
            <a:endParaRPr kumimoji="1" lang="en-US" altLang="ja-JP" sz="4800" dirty="0"/>
          </a:p>
        </p:txBody>
      </p:sp>
      <p:sp>
        <p:nvSpPr>
          <p:cNvPr id="5" name="テキスト ボックス 4"/>
          <p:cNvSpPr txBox="1"/>
          <p:nvPr/>
        </p:nvSpPr>
        <p:spPr>
          <a:xfrm>
            <a:off x="429370" y="1029694"/>
            <a:ext cx="9028707" cy="2031325"/>
          </a:xfrm>
          <a:prstGeom prst="rect">
            <a:avLst/>
          </a:prstGeom>
          <a:noFill/>
        </p:spPr>
        <p:txBody>
          <a:bodyPr wrap="square" rtlCol="0">
            <a:spAutoFit/>
          </a:bodyPr>
          <a:lstStyle/>
          <a:p>
            <a:r>
              <a:rPr kumimoji="1" lang="en-US" altLang="ja-JP" dirty="0"/>
              <a:t>【</a:t>
            </a:r>
            <a:r>
              <a:rPr kumimoji="1" lang="ja-JP" altLang="en-US" dirty="0"/>
              <a:t>実行方法</a:t>
            </a:r>
            <a:r>
              <a:rPr kumimoji="1" lang="en-US" altLang="ja-JP" dirty="0"/>
              <a:t>】</a:t>
            </a:r>
          </a:p>
          <a:p>
            <a:r>
              <a:rPr kumimoji="1" lang="en-US" altLang="ja-JP" dirty="0" err="1"/>
              <a:t>fExp</a:t>
            </a:r>
            <a:r>
              <a:rPr kumimoji="1" lang="en-US" altLang="ja-JP" dirty="0"/>
              <a:t> = 1;</a:t>
            </a:r>
          </a:p>
          <a:p>
            <a:r>
              <a:rPr lang="en-US" altLang="ja-JP" dirty="0"/>
              <a:t>% initial</a:t>
            </a:r>
            <a:r>
              <a:rPr lang="ja-JP" altLang="en-US" dirty="0"/>
              <a:t>も設定しておく</a:t>
            </a:r>
            <a:endParaRPr kumimoji="1" lang="en-US" altLang="ja-JP" dirty="0"/>
          </a:p>
          <a:p>
            <a:r>
              <a:rPr lang="en-US" altLang="ja-JP" dirty="0"/>
              <a:t>agent(</a:t>
            </a:r>
            <a:r>
              <a:rPr lang="en-US" altLang="ja-JP" dirty="0" err="1"/>
              <a:t>i</a:t>
            </a:r>
            <a:r>
              <a:rPr lang="en-US" altLang="ja-JP" dirty="0"/>
              <a:t>) = Drone(</a:t>
            </a:r>
            <a:r>
              <a:rPr lang="en-US" altLang="ja-JP" dirty="0" err="1"/>
              <a:t>Model_Lizard_exp</a:t>
            </a:r>
            <a:r>
              <a:rPr lang="en-US" altLang="ja-JP" dirty="0"/>
              <a:t>(</a:t>
            </a:r>
            <a:r>
              <a:rPr lang="en-US" altLang="ja-JP" dirty="0" err="1"/>
              <a:t>dt</a:t>
            </a:r>
            <a:r>
              <a:rPr lang="en-US" altLang="ja-JP" dirty="0"/>
              <a:t>,'</a:t>
            </a:r>
            <a:r>
              <a:rPr lang="en-US" altLang="ja-JP" dirty="0" err="1"/>
              <a:t>plant',initial</a:t>
            </a:r>
            <a:r>
              <a:rPr lang="en-US" altLang="ja-JP" dirty="0"/>
              <a:t>(</a:t>
            </a:r>
            <a:r>
              <a:rPr lang="en-US" altLang="ja-JP" dirty="0" err="1"/>
              <a:t>i</a:t>
            </a:r>
            <a:r>
              <a:rPr lang="en-US" altLang="ja-JP" dirty="0"/>
              <a:t>),"serial",[COM])); </a:t>
            </a:r>
          </a:p>
          <a:p>
            <a:r>
              <a:rPr lang="en-US" altLang="ja-JP" dirty="0"/>
              <a:t>	% COM</a:t>
            </a:r>
            <a:r>
              <a:rPr lang="ja-JP" altLang="en-US" dirty="0"/>
              <a:t>：機体番号（</a:t>
            </a:r>
            <a:r>
              <a:rPr lang="en-US" altLang="ja-JP" dirty="0"/>
              <a:t>Arduino</a:t>
            </a:r>
            <a:r>
              <a:rPr lang="ja-JP" altLang="en-US" dirty="0"/>
              <a:t>の</a:t>
            </a:r>
            <a:r>
              <a:rPr lang="en-US" altLang="ja-JP" dirty="0"/>
              <a:t>COM</a:t>
            </a:r>
            <a:r>
              <a:rPr lang="ja-JP" altLang="en-US" dirty="0"/>
              <a:t>番号）</a:t>
            </a:r>
          </a:p>
          <a:p>
            <a:r>
              <a:rPr lang="en-US" altLang="ja-JP" dirty="0" err="1"/>
              <a:t>msg</a:t>
            </a:r>
            <a:r>
              <a:rPr lang="en-US" altLang="ja-JP" dirty="0"/>
              <a:t>=</a:t>
            </a:r>
            <a:r>
              <a:rPr lang="en-US" altLang="ja-JP" dirty="0" err="1"/>
              <a:t>gen_msg</a:t>
            </a:r>
            <a:r>
              <a:rPr lang="en-US" altLang="ja-JP" dirty="0"/>
              <a:t>([500,500,0,500,0,0,0,0]);</a:t>
            </a:r>
          </a:p>
          <a:p>
            <a:r>
              <a:rPr lang="en-US" altLang="ja-JP" dirty="0" err="1"/>
              <a:t>agent.plant.connector.sendData</a:t>
            </a:r>
            <a:r>
              <a:rPr lang="en-US" altLang="ja-JP" dirty="0"/>
              <a:t>(</a:t>
            </a:r>
            <a:r>
              <a:rPr lang="en-US" altLang="ja-JP" dirty="0" err="1"/>
              <a:t>msg</a:t>
            </a:r>
            <a:r>
              <a:rPr lang="en-US" altLang="ja-JP" dirty="0"/>
              <a:t>);</a:t>
            </a:r>
            <a:endParaRPr lang="ja-JP" altLang="en-US" dirty="0"/>
          </a:p>
        </p:txBody>
      </p:sp>
      <p:sp>
        <p:nvSpPr>
          <p:cNvPr id="6" name="テキスト ボックス 5"/>
          <p:cNvSpPr txBox="1"/>
          <p:nvPr/>
        </p:nvSpPr>
        <p:spPr>
          <a:xfrm>
            <a:off x="1110532" y="3293165"/>
            <a:ext cx="9589273" cy="2031325"/>
          </a:xfrm>
          <a:prstGeom prst="rect">
            <a:avLst/>
          </a:prstGeom>
          <a:noFill/>
        </p:spPr>
        <p:txBody>
          <a:bodyPr wrap="square" rtlCol="0">
            <a:spAutoFit/>
          </a:bodyPr>
          <a:lstStyle/>
          <a:p>
            <a:r>
              <a:rPr lang="en-US" altLang="ja-JP" dirty="0" err="1"/>
              <a:t>m</a:t>
            </a:r>
            <a:r>
              <a:rPr kumimoji="1" lang="en-US" altLang="ja-JP" dirty="0" err="1"/>
              <a:t>sg</a:t>
            </a:r>
            <a:r>
              <a:rPr kumimoji="1" lang="en-US" altLang="ja-JP" dirty="0"/>
              <a:t> </a:t>
            </a:r>
            <a:r>
              <a:rPr kumimoji="1" lang="ja-JP" altLang="en-US" dirty="0"/>
              <a:t>の構成</a:t>
            </a:r>
            <a:r>
              <a:rPr lang="ja-JP" altLang="en-US" dirty="0"/>
              <a:t>：チャンネルごとの設定値（４桁）を２桁ずつの文字列に分解し送信する</a:t>
            </a:r>
            <a:endParaRPr lang="en-US" altLang="ja-JP" dirty="0"/>
          </a:p>
          <a:p>
            <a:r>
              <a:rPr kumimoji="1" lang="ja-JP" altLang="en-US" dirty="0"/>
              <a:t>例：</a:t>
            </a:r>
            <a:r>
              <a:rPr lang="ja-JP" altLang="en-US" dirty="0"/>
              <a:t>プロペラ停止：</a:t>
            </a:r>
            <a:r>
              <a:rPr kumimoji="1" lang="en-US" altLang="ja-JP" dirty="0"/>
              <a:t>Roll, Pitch, Yaw</a:t>
            </a:r>
            <a:r>
              <a:rPr lang="ja-JP" altLang="en-US" dirty="0"/>
              <a:t> </a:t>
            </a:r>
            <a:r>
              <a:rPr lang="en-US" altLang="ja-JP" dirty="0"/>
              <a:t>= 500, </a:t>
            </a:r>
            <a:r>
              <a:rPr lang="ja-JP" altLang="en-US" dirty="0"/>
              <a:t>それ以外</a:t>
            </a:r>
            <a:r>
              <a:rPr lang="en-US" altLang="ja-JP" dirty="0"/>
              <a:t>=0</a:t>
            </a:r>
            <a:r>
              <a:rPr lang="ja-JP" altLang="en-US" dirty="0"/>
              <a:t>の場合</a:t>
            </a:r>
            <a:endParaRPr lang="en-US" altLang="ja-JP" dirty="0"/>
          </a:p>
          <a:p>
            <a:r>
              <a:rPr kumimoji="1" lang="ja-JP" altLang="en-US" dirty="0"/>
              <a:t>・</a:t>
            </a:r>
            <a:r>
              <a:rPr kumimoji="1" lang="en-US" altLang="ja-JP" dirty="0"/>
              <a:t>[500,500,0,500,0,0,0,0]</a:t>
            </a:r>
            <a:r>
              <a:rPr kumimoji="1" lang="ja-JP" altLang="en-US" dirty="0"/>
              <a:t>を送り</a:t>
            </a:r>
            <a:r>
              <a:rPr lang="ja-JP" altLang="en-US" dirty="0"/>
              <a:t>たい</a:t>
            </a:r>
            <a:endParaRPr lang="en-US" altLang="ja-JP" dirty="0"/>
          </a:p>
          <a:p>
            <a:r>
              <a:rPr kumimoji="1" lang="en-US" altLang="ja-JP" dirty="0"/>
              <a:t>	</a:t>
            </a:r>
            <a:r>
              <a:rPr kumimoji="1" lang="ja-JP" altLang="en-US" dirty="0"/>
              <a:t>（</a:t>
            </a:r>
            <a:r>
              <a:rPr kumimoji="1" lang="en-US" altLang="ja-JP" dirty="0"/>
              <a:t>Roll,Pitch,Throttle,Yaw,AUX1-4</a:t>
            </a:r>
            <a:r>
              <a:rPr kumimoji="1" lang="ja-JP" altLang="en-US" dirty="0"/>
              <a:t>の順番）</a:t>
            </a:r>
            <a:endParaRPr kumimoji="1" lang="en-US" altLang="ja-JP" dirty="0"/>
          </a:p>
          <a:p>
            <a:r>
              <a:rPr kumimoji="1" lang="ja-JP" altLang="en-US" dirty="0"/>
              <a:t>・各数字の上２桁を並べ、次いで下２桁を並べた</a:t>
            </a:r>
            <a:r>
              <a:rPr lang="ja-JP" altLang="en-US" dirty="0"/>
              <a:t>以下を文字列配列として送る</a:t>
            </a:r>
            <a:endParaRPr kumimoji="1" lang="en-US" altLang="ja-JP" dirty="0"/>
          </a:p>
          <a:p>
            <a:r>
              <a:rPr lang="en-US" altLang="ja-JP" dirty="0"/>
              <a:t>	[5 5 0 5 0 0 0 0 00 00 00 00 00 00 00 00]</a:t>
            </a:r>
          </a:p>
          <a:p>
            <a:r>
              <a:rPr kumimoji="1" lang="en-US" altLang="ja-JP" dirty="0" err="1"/>
              <a:t>gen_msg</a:t>
            </a:r>
            <a:r>
              <a:rPr kumimoji="1" lang="en-US" altLang="ja-JP" dirty="0"/>
              <a:t>([</a:t>
            </a:r>
            <a:r>
              <a:rPr lang="en-US" altLang="ja-JP" dirty="0"/>
              <a:t>500,500,0,500,0,0,0,0</a:t>
            </a:r>
            <a:r>
              <a:rPr kumimoji="1" lang="en-US" altLang="ja-JP" dirty="0"/>
              <a:t>])</a:t>
            </a:r>
            <a:r>
              <a:rPr kumimoji="1" lang="ja-JP" altLang="en-US" dirty="0"/>
              <a:t>で生成</a:t>
            </a:r>
            <a:endParaRPr kumimoji="1" lang="en-US" altLang="ja-JP" dirty="0"/>
          </a:p>
        </p:txBody>
      </p:sp>
      <p:sp>
        <p:nvSpPr>
          <p:cNvPr id="2" name="テキスト ボックス 1"/>
          <p:cNvSpPr txBox="1"/>
          <p:nvPr/>
        </p:nvSpPr>
        <p:spPr>
          <a:xfrm>
            <a:off x="257175" y="5762625"/>
            <a:ext cx="10544175" cy="923330"/>
          </a:xfrm>
          <a:prstGeom prst="rect">
            <a:avLst/>
          </a:prstGeom>
          <a:noFill/>
        </p:spPr>
        <p:txBody>
          <a:bodyPr wrap="square" rtlCol="0">
            <a:spAutoFit/>
          </a:bodyPr>
          <a:lstStyle/>
          <a:p>
            <a:r>
              <a:rPr kumimoji="1" lang="en-US" altLang="ja-JP" dirty="0"/>
              <a:t>Arduino IDE</a:t>
            </a:r>
            <a:r>
              <a:rPr kumimoji="1" lang="ja-JP" altLang="en-US" dirty="0"/>
              <a:t>とポートを奪い合う。</a:t>
            </a:r>
            <a:r>
              <a:rPr kumimoji="1" lang="en-US" altLang="ja-JP" dirty="0"/>
              <a:t>MATLAB</a:t>
            </a:r>
            <a:r>
              <a:rPr kumimoji="1" lang="ja-JP" altLang="en-US" dirty="0"/>
              <a:t>上で</a:t>
            </a:r>
            <a:r>
              <a:rPr lang="en-US" altLang="ja-JP" dirty="0"/>
              <a:t>c</a:t>
            </a:r>
            <a:r>
              <a:rPr kumimoji="1" lang="en-US" altLang="ja-JP" dirty="0"/>
              <a:t>lear agent</a:t>
            </a:r>
            <a:r>
              <a:rPr kumimoji="1" lang="ja-JP" altLang="en-US" dirty="0"/>
              <a:t>とすることで</a:t>
            </a:r>
            <a:r>
              <a:rPr kumimoji="1" lang="en-US" altLang="ja-JP" dirty="0"/>
              <a:t>Arduino IDE</a:t>
            </a:r>
            <a:r>
              <a:rPr kumimoji="1" lang="ja-JP" altLang="en-US" dirty="0"/>
              <a:t>で書き込めるようになる。</a:t>
            </a:r>
            <a:r>
              <a:rPr lang="en-US" altLang="ja-JP" dirty="0"/>
              <a:t> </a:t>
            </a:r>
            <a:r>
              <a:rPr lang="ja-JP" altLang="en-US" dirty="0"/>
              <a:t>その後</a:t>
            </a:r>
            <a:r>
              <a:rPr lang="en-US" altLang="ja-JP" dirty="0"/>
              <a:t>agent(</a:t>
            </a:r>
            <a:r>
              <a:rPr lang="en-US" altLang="ja-JP" dirty="0" err="1"/>
              <a:t>i</a:t>
            </a:r>
            <a:r>
              <a:rPr lang="en-US" altLang="ja-JP" dirty="0"/>
              <a:t>) = Drone(</a:t>
            </a:r>
            <a:r>
              <a:rPr lang="en-US" altLang="ja-JP" dirty="0" err="1"/>
              <a:t>Model_Lizard_exp</a:t>
            </a:r>
            <a:r>
              <a:rPr lang="en-US" altLang="ja-JP" dirty="0"/>
              <a:t>(</a:t>
            </a:r>
            <a:r>
              <a:rPr lang="en-US" altLang="ja-JP" dirty="0" err="1"/>
              <a:t>dt</a:t>
            </a:r>
            <a:r>
              <a:rPr lang="en-US" altLang="ja-JP" dirty="0"/>
              <a:t>,‘</a:t>
            </a:r>
            <a:r>
              <a:rPr lang="en-US" altLang="ja-JP" dirty="0" err="1"/>
              <a:t>plant’,initial</a:t>
            </a:r>
            <a:r>
              <a:rPr lang="en-US" altLang="ja-JP" dirty="0"/>
              <a:t>(</a:t>
            </a:r>
            <a:r>
              <a:rPr lang="en-US" altLang="ja-JP" dirty="0" err="1"/>
              <a:t>i</a:t>
            </a:r>
            <a:r>
              <a:rPr lang="en-US" altLang="ja-JP" dirty="0"/>
              <a:t>),“serial”,[COM]));</a:t>
            </a:r>
            <a:r>
              <a:rPr lang="ja-JP" altLang="en-US" dirty="0"/>
              <a:t>で設定しなおせば上の検証ができる。</a:t>
            </a:r>
            <a:endParaRPr lang="en-US" altLang="ja-JP" dirty="0"/>
          </a:p>
        </p:txBody>
      </p:sp>
    </p:spTree>
    <p:extLst>
      <p:ext uri="{BB962C8B-B14F-4D97-AF65-F5344CB8AC3E}">
        <p14:creationId xmlns:p14="http://schemas.microsoft.com/office/powerpoint/2010/main" val="1093096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動作検証１：システム全体の確認</a:t>
            </a:r>
            <a:endParaRPr kumimoji="1" lang="en-US" altLang="ja-JP" sz="4800" dirty="0"/>
          </a:p>
        </p:txBody>
      </p:sp>
      <p:sp>
        <p:nvSpPr>
          <p:cNvPr id="5" name="テキスト ボックス 4"/>
          <p:cNvSpPr txBox="1"/>
          <p:nvPr/>
        </p:nvSpPr>
        <p:spPr>
          <a:xfrm>
            <a:off x="429370" y="904778"/>
            <a:ext cx="9028707" cy="5632311"/>
          </a:xfrm>
          <a:prstGeom prst="rect">
            <a:avLst/>
          </a:prstGeom>
          <a:noFill/>
        </p:spPr>
        <p:txBody>
          <a:bodyPr wrap="square" rtlCol="0">
            <a:spAutoFit/>
          </a:bodyPr>
          <a:lstStyle/>
          <a:p>
            <a:r>
              <a:rPr lang="en-US" altLang="ja-JP" dirty="0"/>
              <a:t>FC</a:t>
            </a:r>
            <a:r>
              <a:rPr lang="ja-JP" altLang="en-US" dirty="0"/>
              <a:t>の受信機画面で以下を確認する</a:t>
            </a:r>
            <a:endParaRPr lang="en-US" altLang="ja-JP" dirty="0"/>
          </a:p>
          <a:p>
            <a:endParaRPr lang="en-US" altLang="ja-JP" dirty="0"/>
          </a:p>
          <a:p>
            <a:r>
              <a:rPr lang="en-US" altLang="ja-JP" dirty="0"/>
              <a:t>【</a:t>
            </a:r>
            <a:r>
              <a:rPr lang="ja-JP" altLang="en-US" dirty="0"/>
              <a:t>検証１</a:t>
            </a:r>
            <a:r>
              <a:rPr lang="en-US" altLang="ja-JP" dirty="0"/>
              <a:t>】</a:t>
            </a:r>
            <a:r>
              <a:rPr lang="ja-JP" altLang="en-US" dirty="0"/>
              <a:t>各</a:t>
            </a:r>
            <a:r>
              <a:rPr lang="en-US" altLang="ja-JP" dirty="0"/>
              <a:t>CH</a:t>
            </a:r>
            <a:r>
              <a:rPr lang="ja-JP" altLang="en-US" dirty="0"/>
              <a:t>：</a:t>
            </a:r>
            <a:r>
              <a:rPr lang="en-US" altLang="ja-JP" dirty="0"/>
              <a:t>1000 – 2000 </a:t>
            </a:r>
            <a:r>
              <a:rPr lang="ja-JP" altLang="en-US" dirty="0"/>
              <a:t>が</a:t>
            </a:r>
            <a:r>
              <a:rPr lang="en-US" altLang="ja-JP" dirty="0"/>
              <a:t>MATLAB</a:t>
            </a:r>
            <a:r>
              <a:rPr lang="ja-JP" altLang="en-US" dirty="0"/>
              <a:t>からの送信信号</a:t>
            </a:r>
            <a:r>
              <a:rPr lang="en-US" altLang="ja-JP" dirty="0"/>
              <a:t>0 – 1000 </a:t>
            </a:r>
            <a:r>
              <a:rPr lang="ja-JP" altLang="en-US" dirty="0"/>
              <a:t>に対応しているか</a:t>
            </a:r>
            <a:endParaRPr lang="en-US" altLang="ja-JP" dirty="0"/>
          </a:p>
          <a:p>
            <a:r>
              <a:rPr lang="ja-JP" altLang="en-US" dirty="0"/>
              <a:t>上記が対応していない場合、動作検証２をおこなう。</a:t>
            </a:r>
            <a:endParaRPr lang="en-US" altLang="ja-JP" dirty="0"/>
          </a:p>
          <a:p>
            <a:endParaRPr lang="en-US" altLang="ja-JP" dirty="0"/>
          </a:p>
          <a:p>
            <a:r>
              <a:rPr lang="en-US" altLang="ja-JP" dirty="0"/>
              <a:t>【</a:t>
            </a:r>
            <a:r>
              <a:rPr lang="ja-JP" altLang="en-US" dirty="0"/>
              <a:t>検証２</a:t>
            </a:r>
            <a:r>
              <a:rPr lang="en-US" altLang="ja-JP" dirty="0"/>
              <a:t>】</a:t>
            </a:r>
            <a:r>
              <a:rPr lang="ja-JP" altLang="en-US" dirty="0"/>
              <a:t>非常停止の確認．</a:t>
            </a:r>
            <a:r>
              <a:rPr lang="en-US" altLang="ja-JP" dirty="0"/>
              <a:t>Transmitter</a:t>
            </a:r>
            <a:r>
              <a:rPr lang="ja-JP" altLang="en-US" dirty="0"/>
              <a:t>に非常停止ボタンを接続し，非常停止ボタンが機能するかを確認する．</a:t>
            </a:r>
            <a:r>
              <a:rPr lang="en-US" altLang="ja-JP" dirty="0"/>
              <a:t>MATLAB</a:t>
            </a:r>
            <a:r>
              <a:rPr lang="ja-JP" altLang="en-US" dirty="0"/>
              <a:t>からシリアル通信で信号を送らないと非常停止ボタンはアクティブにならない点に注意．正常動作は非常停止ボタンを押し</a:t>
            </a:r>
            <a:r>
              <a:rPr lang="en-US" altLang="ja-JP" dirty="0"/>
              <a:t>arming</a:t>
            </a:r>
            <a:r>
              <a:rPr lang="ja-JP" altLang="en-US" dirty="0"/>
              <a:t>が解除され，３秒後開放することで</a:t>
            </a:r>
            <a:r>
              <a:rPr lang="en-US" altLang="ja-JP" dirty="0"/>
              <a:t>Transmitter</a:t>
            </a:r>
            <a:r>
              <a:rPr lang="ja-JP" altLang="en-US" dirty="0"/>
              <a:t>システムが再起動される．ダメなら動作検証</a:t>
            </a:r>
            <a:r>
              <a:rPr lang="en-US" altLang="ja-JP" dirty="0"/>
              <a:t>2</a:t>
            </a:r>
            <a:r>
              <a:rPr lang="ja-JP" altLang="en-US" dirty="0"/>
              <a:t>の後半へ．</a:t>
            </a:r>
            <a:endParaRPr lang="en-US" altLang="ja-JP" dirty="0"/>
          </a:p>
          <a:p>
            <a:endParaRPr lang="en-US" altLang="ja-JP" dirty="0"/>
          </a:p>
          <a:p>
            <a:r>
              <a:rPr lang="en-US" altLang="ja-JP" dirty="0"/>
              <a:t>【</a:t>
            </a:r>
            <a:r>
              <a:rPr lang="ja-JP" altLang="en-US" dirty="0"/>
              <a:t>検証３</a:t>
            </a:r>
            <a:r>
              <a:rPr lang="en-US" altLang="ja-JP" dirty="0"/>
              <a:t>】</a:t>
            </a:r>
            <a:r>
              <a:rPr lang="ja-JP" altLang="en-US" dirty="0"/>
              <a:t>姿勢角を変化させ適切な</a:t>
            </a:r>
            <a:r>
              <a:rPr lang="en-US" altLang="ja-JP" dirty="0"/>
              <a:t>CH</a:t>
            </a:r>
            <a:r>
              <a:rPr lang="ja-JP" altLang="en-US" dirty="0"/>
              <a:t>値が受信されるか確認</a:t>
            </a:r>
            <a:endParaRPr lang="en-US" altLang="ja-JP" dirty="0"/>
          </a:p>
          <a:p>
            <a:r>
              <a:rPr lang="en-US" altLang="ja-JP" dirty="0"/>
              <a:t>Roll</a:t>
            </a:r>
            <a:r>
              <a:rPr lang="ja-JP" altLang="en-US" dirty="0" err="1"/>
              <a:t>、</a:t>
            </a:r>
            <a:r>
              <a:rPr lang="en-US" altLang="ja-JP" dirty="0"/>
              <a:t>Pitch</a:t>
            </a:r>
            <a:r>
              <a:rPr lang="ja-JP" altLang="en-US" dirty="0"/>
              <a:t>：増減が同じ（</a:t>
            </a:r>
            <a:r>
              <a:rPr lang="en-US" altLang="ja-JP" dirty="0"/>
              <a:t>500 </a:t>
            </a:r>
            <a:r>
              <a:rPr lang="ja-JP" altLang="en-US" dirty="0"/>
              <a:t>から大きくすれば正回転）</a:t>
            </a:r>
          </a:p>
          <a:p>
            <a:r>
              <a:rPr lang="en-US" altLang="ja-JP" dirty="0"/>
              <a:t>Yaw</a:t>
            </a:r>
            <a:r>
              <a:rPr lang="ja-JP" altLang="en-US" dirty="0"/>
              <a:t>：増減が反対（</a:t>
            </a:r>
            <a:r>
              <a:rPr lang="en-US" altLang="ja-JP" dirty="0"/>
              <a:t>500 </a:t>
            </a:r>
            <a:r>
              <a:rPr lang="ja-JP" altLang="en-US" dirty="0"/>
              <a:t>から大きくすると負回転）</a:t>
            </a:r>
            <a:endParaRPr lang="en-US" altLang="ja-JP" dirty="0"/>
          </a:p>
          <a:p>
            <a:r>
              <a:rPr lang="en-US" altLang="ja-JP" dirty="0"/>
              <a:t>Throttle </a:t>
            </a:r>
            <a:r>
              <a:rPr lang="ja-JP" altLang="en-US" dirty="0"/>
              <a:t>：増減が同じ（</a:t>
            </a:r>
            <a:r>
              <a:rPr lang="en-US" altLang="ja-JP" dirty="0"/>
              <a:t>0 </a:t>
            </a:r>
            <a:r>
              <a:rPr lang="ja-JP" altLang="en-US" dirty="0"/>
              <a:t>から大きくすれば増加）</a:t>
            </a:r>
            <a:endParaRPr lang="en-US" altLang="ja-JP" dirty="0"/>
          </a:p>
          <a:p>
            <a:endParaRPr lang="en-US" altLang="ja-JP" dirty="0"/>
          </a:p>
          <a:p>
            <a:r>
              <a:rPr lang="ja-JP" altLang="en-US" dirty="0"/>
              <a:t>上記が適切に受信できない場合は</a:t>
            </a:r>
            <a:r>
              <a:rPr lang="en-US" altLang="ja-JP" dirty="0"/>
              <a:t>MATLAB</a:t>
            </a:r>
            <a:r>
              <a:rPr lang="ja-JP" altLang="en-US" dirty="0"/>
              <a:t>上で以下をチェック</a:t>
            </a:r>
            <a:endParaRPr lang="en-US" altLang="ja-JP" dirty="0"/>
          </a:p>
          <a:p>
            <a:r>
              <a:rPr lang="ja-JP" altLang="en-US" dirty="0"/>
              <a:t>・姿勢角を変化させ適切な</a:t>
            </a:r>
            <a:r>
              <a:rPr lang="en-US" altLang="ja-JP" dirty="0" err="1"/>
              <a:t>msg</a:t>
            </a:r>
            <a:r>
              <a:rPr lang="ja-JP" altLang="en-US" dirty="0" err="1"/>
              <a:t>が算</a:t>
            </a:r>
            <a:r>
              <a:rPr lang="ja-JP" altLang="en-US" dirty="0"/>
              <a:t>出されるか確認</a:t>
            </a:r>
            <a:endParaRPr lang="en-US" altLang="ja-JP" dirty="0"/>
          </a:p>
          <a:p>
            <a:r>
              <a:rPr lang="ja-JP" altLang="en-US" dirty="0"/>
              <a:t>（</a:t>
            </a:r>
            <a:r>
              <a:rPr lang="en-US" altLang="ja-JP" dirty="0" err="1"/>
              <a:t>Drone_Exp_Model.m</a:t>
            </a:r>
            <a:r>
              <a:rPr lang="ja-JP" altLang="en-US" dirty="0"/>
              <a:t>の</a:t>
            </a:r>
            <a:r>
              <a:rPr lang="en-US" altLang="ja-JP" dirty="0"/>
              <a:t>do method</a:t>
            </a:r>
            <a:r>
              <a:rPr lang="ja-JP" altLang="en-US" dirty="0" err="1"/>
              <a:t>で算</a:t>
            </a:r>
            <a:r>
              <a:rPr lang="ja-JP" altLang="en-US" dirty="0"/>
              <a:t>出される</a:t>
            </a:r>
            <a:r>
              <a:rPr lang="en-US" altLang="ja-JP" dirty="0" err="1"/>
              <a:t>msg</a:t>
            </a:r>
            <a:r>
              <a:rPr lang="ja-JP" altLang="en-US" dirty="0"/>
              <a:t>を出力して確認）</a:t>
            </a:r>
            <a:endParaRPr lang="en-US" altLang="ja-JP" dirty="0"/>
          </a:p>
          <a:p>
            <a:endParaRPr lang="ja-JP" altLang="en-US" dirty="0"/>
          </a:p>
        </p:txBody>
      </p:sp>
      <p:sp>
        <p:nvSpPr>
          <p:cNvPr id="7" name="テキスト ボックス 6"/>
          <p:cNvSpPr txBox="1"/>
          <p:nvPr/>
        </p:nvSpPr>
        <p:spPr>
          <a:xfrm>
            <a:off x="1224053" y="6271224"/>
            <a:ext cx="7048500" cy="369332"/>
          </a:xfrm>
          <a:prstGeom prst="rect">
            <a:avLst/>
          </a:prstGeom>
          <a:noFill/>
        </p:spPr>
        <p:txBody>
          <a:bodyPr wrap="square" rtlCol="0">
            <a:spAutoFit/>
          </a:bodyPr>
          <a:lstStyle/>
          <a:p>
            <a:r>
              <a:rPr kumimoji="1" lang="ja-JP" altLang="en-US" dirty="0"/>
              <a:t>上記検証がすべて確認できれば実験準備完了</a:t>
            </a:r>
          </a:p>
        </p:txBody>
      </p:sp>
    </p:spTree>
    <p:extLst>
      <p:ext uri="{BB962C8B-B14F-4D97-AF65-F5344CB8AC3E}">
        <p14:creationId xmlns:p14="http://schemas.microsoft.com/office/powerpoint/2010/main" val="2133623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動作検証２：</a:t>
            </a:r>
            <a:r>
              <a:rPr lang="en-US" altLang="ja-JP" sz="4800" dirty="0"/>
              <a:t>Transmitter</a:t>
            </a:r>
            <a:r>
              <a:rPr lang="ja-JP" altLang="en-US" sz="4800" dirty="0"/>
              <a:t>の確認</a:t>
            </a:r>
            <a:endParaRPr kumimoji="1" lang="en-US" altLang="ja-JP" sz="4800" dirty="0"/>
          </a:p>
        </p:txBody>
      </p:sp>
      <p:sp>
        <p:nvSpPr>
          <p:cNvPr id="7" name="テキスト ボックス 6"/>
          <p:cNvSpPr txBox="1"/>
          <p:nvPr/>
        </p:nvSpPr>
        <p:spPr>
          <a:xfrm>
            <a:off x="429370" y="1029694"/>
            <a:ext cx="9028707" cy="1477328"/>
          </a:xfrm>
          <a:prstGeom prst="rect">
            <a:avLst/>
          </a:prstGeom>
          <a:noFill/>
        </p:spPr>
        <p:txBody>
          <a:bodyPr wrap="square" rtlCol="0">
            <a:spAutoFit/>
          </a:bodyPr>
          <a:lstStyle/>
          <a:p>
            <a:r>
              <a:rPr lang="en-US" altLang="ja-JP" dirty="0"/>
              <a:t>Arduino </a:t>
            </a:r>
            <a:r>
              <a:rPr lang="ja-JP" altLang="en-US" dirty="0"/>
              <a:t>の出力ピンをジャンパ線経由でオシロスコープで見ながら確認する</a:t>
            </a:r>
            <a:endParaRPr lang="en-US" altLang="ja-JP" dirty="0"/>
          </a:p>
          <a:p>
            <a:r>
              <a:rPr lang="en-US" altLang="ja-JP" dirty="0"/>
              <a:t>(5V, GND</a:t>
            </a:r>
            <a:r>
              <a:rPr lang="ja-JP" altLang="en-US" dirty="0"/>
              <a:t>を短絡させると</a:t>
            </a:r>
            <a:r>
              <a:rPr lang="en-US" altLang="ja-JP" dirty="0" err="1"/>
              <a:t>arudino</a:t>
            </a:r>
            <a:r>
              <a:rPr lang="ja-JP" altLang="en-US" dirty="0"/>
              <a:t>が壊れるので注意！</a:t>
            </a:r>
            <a:r>
              <a:rPr lang="en-US" altLang="ja-JP" dirty="0"/>
              <a:t>)</a:t>
            </a:r>
          </a:p>
          <a:p>
            <a:endParaRPr lang="en-US" altLang="ja-JP" dirty="0"/>
          </a:p>
          <a:p>
            <a:r>
              <a:rPr lang="en-US" altLang="ja-JP" dirty="0"/>
              <a:t>PPM</a:t>
            </a:r>
            <a:r>
              <a:rPr lang="ja-JP" altLang="en-US" dirty="0"/>
              <a:t>仕様のスライドに従った信号が出ているかを確認する</a:t>
            </a:r>
            <a:endParaRPr lang="en-US" altLang="ja-JP" dirty="0"/>
          </a:p>
          <a:p>
            <a:r>
              <a:rPr lang="ja-JP" altLang="en-US" dirty="0"/>
              <a:t>（トリガをかけても流れるので</a:t>
            </a:r>
            <a:r>
              <a:rPr lang="en-US" altLang="ja-JP" dirty="0"/>
              <a:t>STOP</a:t>
            </a:r>
            <a:r>
              <a:rPr lang="ja-JP" altLang="en-US" dirty="0"/>
              <a:t>させ</a:t>
            </a:r>
            <a:r>
              <a:rPr lang="en-US" altLang="ja-JP" dirty="0"/>
              <a:t>cursor</a:t>
            </a:r>
            <a:r>
              <a:rPr lang="ja-JP" altLang="en-US" dirty="0"/>
              <a:t>で確認する）</a:t>
            </a:r>
            <a:endParaRPr lang="en-US" altLang="ja-JP" dirty="0"/>
          </a:p>
        </p:txBody>
      </p:sp>
      <p:sp>
        <p:nvSpPr>
          <p:cNvPr id="5" name="テキスト ボックス 4"/>
          <p:cNvSpPr txBox="1"/>
          <p:nvPr/>
        </p:nvSpPr>
        <p:spPr>
          <a:xfrm>
            <a:off x="429370" y="3847656"/>
            <a:ext cx="9028707" cy="1200329"/>
          </a:xfrm>
          <a:prstGeom prst="rect">
            <a:avLst/>
          </a:prstGeom>
          <a:noFill/>
        </p:spPr>
        <p:txBody>
          <a:bodyPr wrap="square" rtlCol="0">
            <a:spAutoFit/>
          </a:bodyPr>
          <a:lstStyle/>
          <a:p>
            <a:r>
              <a:rPr lang="en-US" altLang="ja-JP" dirty="0"/>
              <a:t>Transmitter</a:t>
            </a:r>
            <a:r>
              <a:rPr lang="ja-JP" altLang="en-US" dirty="0"/>
              <a:t>システムと</a:t>
            </a:r>
            <a:r>
              <a:rPr lang="en-US" altLang="ja-JP" dirty="0"/>
              <a:t>MATLAB</a:t>
            </a:r>
            <a:r>
              <a:rPr lang="ja-JP" altLang="en-US" dirty="0"/>
              <a:t>をつないでシリアル通信でチェックする．</a:t>
            </a:r>
            <a:endParaRPr lang="en-US" altLang="ja-JP" dirty="0"/>
          </a:p>
          <a:p>
            <a:r>
              <a:rPr lang="en-US" altLang="ja-JP" dirty="0" err="1"/>
              <a:t>agent.plant.connector.getData</a:t>
            </a:r>
            <a:r>
              <a:rPr lang="en-US" altLang="ja-JP" dirty="0"/>
              <a:t>()</a:t>
            </a:r>
          </a:p>
          <a:p>
            <a:r>
              <a:rPr lang="ja-JP" altLang="en-US" dirty="0"/>
              <a:t>で</a:t>
            </a:r>
            <a:r>
              <a:rPr lang="en-US" altLang="ja-JP" dirty="0" err="1"/>
              <a:t>arduino</a:t>
            </a:r>
            <a:r>
              <a:rPr lang="ja-JP" altLang="en-US" dirty="0"/>
              <a:t>上の </a:t>
            </a:r>
            <a:r>
              <a:rPr lang="en-US" altLang="ja-JP" dirty="0" err="1"/>
              <a:t>Serial.print</a:t>
            </a:r>
            <a:r>
              <a:rPr lang="en-US" altLang="ja-JP" dirty="0"/>
              <a:t> </a:t>
            </a:r>
            <a:r>
              <a:rPr lang="ja-JP" altLang="en-US" dirty="0"/>
              <a:t>の値を読める．</a:t>
            </a:r>
            <a:endParaRPr lang="en-US" altLang="ja-JP" dirty="0"/>
          </a:p>
          <a:p>
            <a:r>
              <a:rPr lang="ja-JP" altLang="en-US" dirty="0"/>
              <a:t>非常停止ボタンの機能などを確かめるのに使用する．</a:t>
            </a:r>
            <a:endParaRPr lang="en-US" altLang="ja-JP" dirty="0"/>
          </a:p>
        </p:txBody>
      </p:sp>
    </p:spTree>
    <p:extLst>
      <p:ext uri="{BB962C8B-B14F-4D97-AF65-F5344CB8AC3E}">
        <p14:creationId xmlns:p14="http://schemas.microsoft.com/office/powerpoint/2010/main" val="261189177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38100">
          <a:solidFill>
            <a:srgbClr val="FF0000"/>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14822</TotalTime>
  <Words>2362</Words>
  <Application>Microsoft Office PowerPoint</Application>
  <PresentationFormat>ワイド画面</PresentationFormat>
  <Paragraphs>296</Paragraphs>
  <Slides>17</Slides>
  <Notes>0</Notes>
  <HiddenSlides>2</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17</vt:i4>
      </vt:variant>
    </vt:vector>
  </HeadingPairs>
  <TitlesOfParts>
    <vt:vector size="21" baseType="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sekiguchi</dc:creator>
  <cp:lastModifiedBy>sekiguchi kazuma</cp:lastModifiedBy>
  <cp:revision>153</cp:revision>
  <cp:lastPrinted>2021-12-07T10:38:18Z</cp:lastPrinted>
  <dcterms:created xsi:type="dcterms:W3CDTF">2021-06-16T09:17:33Z</dcterms:created>
  <dcterms:modified xsi:type="dcterms:W3CDTF">2021-12-18T14:36:02Z</dcterms:modified>
</cp:coreProperties>
</file>

<file path=docProps/thumbnail.jpeg>
</file>